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73"/>
  </p:notesMasterIdLst>
  <p:handoutMasterIdLst>
    <p:handoutMasterId r:id="rId74"/>
  </p:handoutMasterIdLst>
  <p:sldIdLst>
    <p:sldId id="256" r:id="rId2"/>
    <p:sldId id="303" r:id="rId3"/>
    <p:sldId id="302" r:id="rId4"/>
    <p:sldId id="313" r:id="rId5"/>
    <p:sldId id="290" r:id="rId6"/>
    <p:sldId id="282" r:id="rId7"/>
    <p:sldId id="265" r:id="rId8"/>
    <p:sldId id="266" r:id="rId9"/>
    <p:sldId id="284" r:id="rId10"/>
    <p:sldId id="310" r:id="rId11"/>
    <p:sldId id="309" r:id="rId12"/>
    <p:sldId id="283" r:id="rId13"/>
    <p:sldId id="280" r:id="rId14"/>
    <p:sldId id="278" r:id="rId15"/>
    <p:sldId id="330" r:id="rId16"/>
    <p:sldId id="286" r:id="rId17"/>
    <p:sldId id="329" r:id="rId18"/>
    <p:sldId id="272" r:id="rId19"/>
    <p:sldId id="318" r:id="rId20"/>
    <p:sldId id="270" r:id="rId21"/>
    <p:sldId id="319" r:id="rId22"/>
    <p:sldId id="267" r:id="rId23"/>
    <p:sldId id="268" r:id="rId24"/>
    <p:sldId id="269" r:id="rId25"/>
    <p:sldId id="274" r:id="rId26"/>
    <p:sldId id="299" r:id="rId27"/>
    <p:sldId id="281" r:id="rId28"/>
    <p:sldId id="289" r:id="rId29"/>
    <p:sldId id="288" r:id="rId30"/>
    <p:sldId id="287" r:id="rId31"/>
    <p:sldId id="320" r:id="rId32"/>
    <p:sldId id="321" r:id="rId33"/>
    <p:sldId id="322" r:id="rId34"/>
    <p:sldId id="334" r:id="rId35"/>
    <p:sldId id="312" r:id="rId36"/>
    <p:sldId id="333" r:id="rId37"/>
    <p:sldId id="323" r:id="rId38"/>
    <p:sldId id="324" r:id="rId39"/>
    <p:sldId id="326" r:id="rId40"/>
    <p:sldId id="325" r:id="rId41"/>
    <p:sldId id="335" r:id="rId42"/>
    <p:sldId id="271" r:id="rId43"/>
    <p:sldId id="276" r:id="rId44"/>
    <p:sldId id="298" r:id="rId45"/>
    <p:sldId id="262" r:id="rId46"/>
    <p:sldId id="258" r:id="rId47"/>
    <p:sldId id="257" r:id="rId48"/>
    <p:sldId id="293" r:id="rId49"/>
    <p:sldId id="300" r:id="rId50"/>
    <p:sldId id="261" r:id="rId51"/>
    <p:sldId id="260" r:id="rId52"/>
    <p:sldId id="291" r:id="rId53"/>
    <p:sldId id="327" r:id="rId54"/>
    <p:sldId id="331" r:id="rId55"/>
    <p:sldId id="332" r:id="rId56"/>
    <p:sldId id="328" r:id="rId57"/>
    <p:sldId id="316" r:id="rId58"/>
    <p:sldId id="305" r:id="rId59"/>
    <p:sldId id="317" r:id="rId60"/>
    <p:sldId id="306" r:id="rId61"/>
    <p:sldId id="275" r:id="rId62"/>
    <p:sldId id="285" r:id="rId63"/>
    <p:sldId id="311" r:id="rId64"/>
    <p:sldId id="259" r:id="rId65"/>
    <p:sldId id="294" r:id="rId66"/>
    <p:sldId id="315" r:id="rId67"/>
    <p:sldId id="307" r:id="rId68"/>
    <p:sldId id="308" r:id="rId69"/>
    <p:sldId id="277" r:id="rId70"/>
    <p:sldId id="292" r:id="rId71"/>
    <p:sldId id="301" r:id="rId7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58" y="6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94"/>
    </p:cViewPr>
  </p:sorterViewPr>
  <p:notesViewPr>
    <p:cSldViewPr>
      <p:cViewPr varScale="1">
        <p:scale>
          <a:sx n="50" d="100"/>
          <a:sy n="50" d="100"/>
        </p:scale>
        <p:origin x="-2184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BDBCE-6DE2-4B63-8CB0-06E0DC862062}" type="datetimeFigureOut">
              <a:rPr lang="de-DE" smtClean="0"/>
              <a:pPr/>
              <a:t>09.02.2013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3AF74-1AA4-4C9A-94E2-3D1534397DB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DA0F6-FE56-435B-AA6A-EE09EC6B3632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E1283-BD33-4371-BFF8-A6C775EEB56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E1283-BD33-4371-BFF8-A6C775EEB561}" type="slidenum">
              <a:rPr lang="de-DE" smtClean="0"/>
              <a:pPr/>
              <a:t>52</a:t>
            </a:fld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570EC1-D588-4740-B7F9-8ACF0EE169FF}" type="datetimeFigureOut">
              <a:rPr lang="de-DE" smtClean="0"/>
              <a:pPr/>
              <a:t>09.02.2013</a:t>
            </a:fld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48A1658-920D-4DA1-A7CA-0306498FAF7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9064" y="548680"/>
            <a:ext cx="6480048" cy="5976664"/>
          </a:xfrm>
        </p:spPr>
        <p:txBody>
          <a:bodyPr>
            <a:normAutofit fontScale="90000"/>
          </a:bodyPr>
          <a:lstStyle/>
          <a:p>
            <a:r>
              <a:rPr lang="de-DE" sz="6700" dirty="0" smtClean="0"/>
              <a:t>Die  Zuchthündin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Genitalanatomie</a:t>
            </a:r>
            <a:br>
              <a:rPr lang="de-DE" sz="3600" dirty="0" smtClean="0"/>
            </a:br>
            <a:r>
              <a:rPr lang="de-DE" sz="3600" dirty="0" smtClean="0"/>
              <a:t>Sexualzyklus</a:t>
            </a:r>
            <a:br>
              <a:rPr lang="de-DE" sz="3600" dirty="0" smtClean="0"/>
            </a:br>
            <a:r>
              <a:rPr lang="de-DE" sz="3600" dirty="0" smtClean="0"/>
              <a:t>Deckzeitpunktbestimmung</a:t>
            </a:r>
            <a:br>
              <a:rPr lang="de-DE" sz="3600" dirty="0" smtClean="0"/>
            </a:br>
            <a:r>
              <a:rPr lang="de-DE" sz="3600" dirty="0" smtClean="0"/>
              <a:t>Fruchtbarkeitsprobleme  </a:t>
            </a:r>
            <a:br>
              <a:rPr lang="de-DE" sz="3600" dirty="0" smtClean="0"/>
            </a:br>
            <a:r>
              <a:rPr lang="de-DE" sz="3600" dirty="0" smtClean="0"/>
              <a:t> Trächtigkeit</a:t>
            </a:r>
            <a:br>
              <a:rPr lang="de-DE" sz="3600" dirty="0" smtClean="0"/>
            </a:br>
            <a:r>
              <a:rPr lang="de-DE" sz="3600" dirty="0" smtClean="0"/>
              <a:t> Geburt</a:t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3050" y="260648"/>
            <a:ext cx="8099390" cy="5832648"/>
          </a:xfrm>
        </p:spPr>
        <p:txBody>
          <a:bodyPr>
            <a:normAutofit fontScale="92500" lnSpcReduction="10000"/>
          </a:bodyPr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 </a:t>
            </a:r>
          </a:p>
          <a:p>
            <a:endParaRPr lang="de-DE" dirty="0" smtClean="0"/>
          </a:p>
          <a:p>
            <a:r>
              <a:rPr lang="de-DE" dirty="0" smtClean="0"/>
              <a:t>Seminar des DMC am 10.02. 2013</a:t>
            </a:r>
          </a:p>
          <a:p>
            <a:r>
              <a:rPr lang="de-DE" dirty="0" smtClean="0"/>
              <a:t>Dr. Hans Arenhoevel / Plate </a:t>
            </a:r>
          </a:p>
          <a:p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Steuerung des Sexualzyklus der Hündin</a:t>
            </a:r>
            <a:endParaRPr lang="de-DE" sz="3200" dirty="0"/>
          </a:p>
        </p:txBody>
      </p:sp>
      <p:pic>
        <p:nvPicPr>
          <p:cNvPr id="4" name="Inhaltsplatzhalter 3" descr="Steuerung des Zyklu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056784" cy="525658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Sexualzyklus der Hündin</a:t>
            </a:r>
            <a:endParaRPr lang="de-DE" dirty="0"/>
          </a:p>
        </p:txBody>
      </p:sp>
      <p:pic>
        <p:nvPicPr>
          <p:cNvPr id="4" name="Inhaltsplatzhalter 3" descr="Sexualzyklus der Hündi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2" y="1600200"/>
            <a:ext cx="6649716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Steuerung der Hormonproduktion</a:t>
            </a:r>
            <a:endParaRPr lang="de-DE" sz="3200" dirty="0"/>
          </a:p>
        </p:txBody>
      </p:sp>
      <p:pic>
        <p:nvPicPr>
          <p:cNvPr id="4" name="Inhaltsplatzhalter 3" descr="Steuerung der Hormonproduktio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6040" y="1622901"/>
            <a:ext cx="3169920" cy="448056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              </a:t>
            </a:r>
            <a:endParaRPr lang="de-DE" sz="3200" dirty="0"/>
          </a:p>
        </p:txBody>
      </p:sp>
      <p:pic>
        <p:nvPicPr>
          <p:cNvPr id="4" name="Inhaltsplatzhalter 3" descr="Hormonelle Steuerung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476672"/>
            <a:ext cx="4392488" cy="590465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Hormonzyklus </a:t>
            </a:r>
            <a:endParaRPr lang="de-DE" dirty="0"/>
          </a:p>
        </p:txBody>
      </p:sp>
      <p:pic>
        <p:nvPicPr>
          <p:cNvPr id="4" name="Inhaltsplatzhalter 3" descr="Hormonspiegel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8028384" cy="489654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lang="de-DE" dirty="0" smtClean="0"/>
              <a:t>Zyklusstadien am Ovar</a:t>
            </a:r>
            <a:endParaRPr lang="de-DE" dirty="0"/>
          </a:p>
        </p:txBody>
      </p:sp>
      <p:pic>
        <p:nvPicPr>
          <p:cNvPr id="4" name="Inhaltsplatzhalter 3" descr="Ovar Zyklusstadien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7488832" cy="568863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348881"/>
            <a:ext cx="6629400" cy="4392488"/>
          </a:xfrm>
        </p:spPr>
        <p:txBody>
          <a:bodyPr>
            <a:normAutofit fontScale="90000"/>
          </a:bodyPr>
          <a:lstStyle/>
          <a:p>
            <a:r>
              <a:rPr lang="de-DE" sz="2000" dirty="0" smtClean="0"/>
              <a:t>Vom Züchter zu beurteilen: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Leicht auslösbarer Genitalreiz</a:t>
            </a:r>
            <a:br>
              <a:rPr lang="de-DE" sz="2000" dirty="0" smtClean="0"/>
            </a:br>
            <a:r>
              <a:rPr lang="de-DE" sz="2000" dirty="0" smtClean="0"/>
              <a:t>Labien abgeschwollen</a:t>
            </a:r>
            <a:br>
              <a:rPr lang="de-DE" sz="2000" dirty="0" smtClean="0"/>
            </a:br>
            <a:r>
              <a:rPr lang="de-DE" sz="2000" dirty="0" smtClean="0"/>
              <a:t>Fleischwasserfarbenes Sekret</a:t>
            </a:r>
            <a:br>
              <a:rPr lang="de-DE" sz="2000" dirty="0" smtClean="0"/>
            </a:br>
            <a:r>
              <a:rPr lang="de-DE" sz="2000" dirty="0" smtClean="0"/>
              <a:t>erduldet  Annäherung von Probierrüden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Vom Tierarzt zu beurteilen: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hochgradiges gehemmtes Einführen des Vaginoskopes</a:t>
            </a:r>
            <a:br>
              <a:rPr lang="de-DE" sz="2000" dirty="0" smtClean="0"/>
            </a:br>
            <a:r>
              <a:rPr lang="de-DE" sz="2000" dirty="0" smtClean="0"/>
              <a:t>Vaginalschleimhaut ist anämisch mit  Sekundärfalten</a:t>
            </a:r>
            <a:br>
              <a:rPr lang="de-DE" sz="2000" dirty="0" smtClean="0"/>
            </a:br>
            <a:r>
              <a:rPr lang="de-DE" sz="2000" dirty="0" smtClean="0"/>
              <a:t>Acidophile Superfizialzellen zu 100 % im Vaginalabstrich</a:t>
            </a:r>
            <a:br>
              <a:rPr lang="de-DE" sz="2000" dirty="0" smtClean="0"/>
            </a:br>
            <a:r>
              <a:rPr lang="de-DE" sz="2000" dirty="0" smtClean="0"/>
              <a:t>keine Erys mehr im Abstrich</a:t>
            </a:r>
            <a:br>
              <a:rPr lang="de-DE" sz="2000" dirty="0" smtClean="0"/>
            </a:br>
            <a:r>
              <a:rPr lang="de-DE" sz="2000" dirty="0" smtClean="0"/>
              <a:t>Progesteronwert  im Blut liegt zwischen 4 und 10 ng/ml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1124744"/>
            <a:ext cx="6629400" cy="648072"/>
          </a:xfrm>
        </p:spPr>
        <p:txBody>
          <a:bodyPr>
            <a:noAutofit/>
          </a:bodyPr>
          <a:lstStyle/>
          <a:p>
            <a:r>
              <a:rPr lang="de-DE" sz="4000" dirty="0" smtClean="0"/>
              <a:t>OPTIMALER DECKZEITPUNKT</a:t>
            </a:r>
            <a:endParaRPr lang="de-DE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 smtClean="0"/>
              <a:t>Der optimale Deckzeitpunkt</a:t>
            </a:r>
            <a:endParaRPr lang="de-DE" sz="4000" b="1" dirty="0"/>
          </a:p>
        </p:txBody>
      </p:sp>
      <p:pic>
        <p:nvPicPr>
          <p:cNvPr id="4" name="Inhaltsplatzhalter 3" descr="HSB-Blendivet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7848872" cy="453650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            Vaginoskope </a:t>
            </a:r>
            <a:endParaRPr lang="de-DE" dirty="0"/>
          </a:p>
        </p:txBody>
      </p:sp>
      <p:pic>
        <p:nvPicPr>
          <p:cNvPr id="4" name="Inhaltsplatzhalter 3" descr="Vaginoskope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7416824" cy="41764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Befunde während der Standhitze</a:t>
            </a:r>
            <a:endParaRPr lang="de-DE" dirty="0"/>
          </a:p>
        </p:txBody>
      </p:sp>
      <p:pic>
        <p:nvPicPr>
          <p:cNvPr id="4" name="Inhaltsplatzhalter 3" descr="Vagina Abstrich Östru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6480720" cy="5400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 descr="Schäferhündin  um 1830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6552728" cy="430587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Vaginalabstrich</a:t>
            </a:r>
            <a:endParaRPr lang="de-DE" dirty="0"/>
          </a:p>
        </p:txBody>
      </p:sp>
      <p:pic>
        <p:nvPicPr>
          <p:cNvPr id="4" name="Inhaltsplatzhalter 3" descr="Vaginalabstrich 2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6120680" cy="340786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5228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Es folgt jetzt ein Videofilm über die endoskopische Untersuchung der Scheide der Hündin.</a:t>
            </a:r>
            <a:br>
              <a:rPr lang="de-DE" dirty="0" smtClean="0"/>
            </a:br>
            <a:r>
              <a:rPr lang="de-DE" dirty="0" smtClean="0"/>
              <a:t> </a:t>
            </a:r>
            <a:br>
              <a:rPr lang="de-DE" dirty="0" smtClean="0"/>
            </a:br>
            <a:r>
              <a:rPr lang="de-DE" sz="3200" dirty="0" smtClean="0"/>
              <a:t>Der Film wurde gedreht von dem Kollegen Dreier mit Unterstützung der Firma Storz.</a:t>
            </a:r>
            <a:endParaRPr lang="de-DE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        Vulvae  der Hündin </a:t>
            </a:r>
            <a:endParaRPr lang="de-DE" dirty="0"/>
          </a:p>
        </p:txBody>
      </p:sp>
      <p:pic>
        <p:nvPicPr>
          <p:cNvPr id="4" name="Inhaltsplatzhalter 3" descr="Vulva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3590" y="1600200"/>
            <a:ext cx="4974819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Standhitze / Östrus 1</a:t>
            </a:r>
            <a:endParaRPr lang="de-DE" dirty="0"/>
          </a:p>
        </p:txBody>
      </p:sp>
      <p:pic>
        <p:nvPicPr>
          <p:cNvPr id="4" name="Inhaltsplatzhalter 3" descr="Vulva Östru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7776864" cy="356940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Östrus 2 </a:t>
            </a:r>
            <a:endParaRPr lang="de-DE" dirty="0"/>
          </a:p>
        </p:txBody>
      </p:sp>
      <p:pic>
        <p:nvPicPr>
          <p:cNvPr id="4" name="Inhaltsplatzhalter 3" descr="Östru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00200"/>
            <a:ext cx="5472608" cy="506916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Progesteronbestimmung / Targettest</a:t>
            </a:r>
            <a:endParaRPr lang="de-DE" sz="3600" dirty="0"/>
          </a:p>
        </p:txBody>
      </p:sp>
      <p:pic>
        <p:nvPicPr>
          <p:cNvPr id="4" name="Inhaltsplatzhalter 3" descr="Progesteron- Test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404" y="1412776"/>
            <a:ext cx="6489192" cy="394240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Veränderung der Penisstellung beim Deckakt</a:t>
            </a:r>
            <a:endParaRPr lang="de-DE" dirty="0"/>
          </a:p>
        </p:txBody>
      </p:sp>
      <p:pic>
        <p:nvPicPr>
          <p:cNvPr id="4" name="Inhaltsplatzhalter 3" descr="Vortragsbilder Gyn Hund Katze Katja 22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4824536" cy="352839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Anatomie beim Hängen</a:t>
            </a:r>
            <a:endParaRPr lang="de-DE" sz="3600" dirty="0"/>
          </a:p>
        </p:txBody>
      </p:sp>
      <p:pic>
        <p:nvPicPr>
          <p:cNvPr id="4" name="Inhaltsplatzhalter 3" descr="Deckakt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7344816" cy="41764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-1755576"/>
            <a:ext cx="7470648" cy="7992888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 </a:t>
            </a:r>
            <a:br>
              <a:rPr lang="de-DE" sz="4000" dirty="0" smtClean="0"/>
            </a:b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400" dirty="0" smtClean="0"/>
              <a:t>Ursachen von Fruchtbarkeitsstörungen sind</a:t>
            </a:r>
            <a:br>
              <a:rPr lang="de-DE" sz="4400" dirty="0" smtClean="0"/>
            </a:b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2200" dirty="0" smtClean="0"/>
              <a:t>Haltungsfehler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falsche Fütterung 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fehlerhafte Zyklusbestimmung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Erkrankungen der Genitalorgane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Hormonstörungen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Allgemeine Erkrankungen</a:t>
            </a:r>
            <a:r>
              <a:rPr lang="de-DE" sz="2700" dirty="0" smtClean="0"/>
              <a:t/>
            </a:r>
            <a:br>
              <a:rPr lang="de-DE" sz="2700" dirty="0" smtClean="0"/>
            </a:br>
            <a:endParaRPr lang="de-DE" sz="27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70648" cy="5013176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Folgen von Fruchtbarkeitsstörungen sind: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3100" dirty="0" smtClean="0"/>
              <a:t>Leerbleiben der Hündin</a:t>
            </a:r>
            <a:br>
              <a:rPr lang="de-DE" sz="3100" dirty="0" smtClean="0"/>
            </a:b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100" dirty="0" smtClean="0"/>
              <a:t>eine im Vergleich zum Rassendurchschnitt</a:t>
            </a:r>
            <a:br>
              <a:rPr lang="de-DE" sz="3100" dirty="0" smtClean="0"/>
            </a:br>
            <a:r>
              <a:rPr lang="de-DE" sz="3100" dirty="0" smtClean="0"/>
              <a:t>verminderte Wurfgröße</a:t>
            </a:r>
            <a:br>
              <a:rPr lang="de-DE" sz="3100" dirty="0" smtClean="0"/>
            </a:b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100" dirty="0" smtClean="0"/>
              <a:t>lebensschwache Welpen</a:t>
            </a:r>
            <a:endParaRPr lang="de-DE" sz="3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 descr="Max von Stephanitz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1740" y="1600200"/>
            <a:ext cx="6138519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140969"/>
            <a:ext cx="6629400" cy="3528392"/>
          </a:xfrm>
        </p:spPr>
        <p:txBody>
          <a:bodyPr>
            <a:normAutofit fontScale="90000"/>
          </a:bodyPr>
          <a:lstStyle/>
          <a:p>
            <a:r>
              <a:rPr lang="de-DE" sz="1800" dirty="0" smtClean="0"/>
              <a:t>Falscher Deckzeitpunkt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Unerfahrenheit</a:t>
            </a:r>
            <a:br>
              <a:rPr lang="de-DE" sz="1800" dirty="0" smtClean="0"/>
            </a:br>
            <a:r>
              <a:rPr lang="de-DE" sz="1800" dirty="0" smtClean="0"/>
              <a:t> </a:t>
            </a:r>
            <a:br>
              <a:rPr lang="de-DE" sz="1800" dirty="0" smtClean="0"/>
            </a:br>
            <a:r>
              <a:rPr lang="de-DE" sz="1800" dirty="0" smtClean="0"/>
              <a:t>Anaphrodisie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Nymphomanie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Antipathie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Aggressivität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starke Mensch-Tierbeziehung</a:t>
            </a:r>
            <a:endParaRPr lang="de-DE" sz="18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404664"/>
            <a:ext cx="6629400" cy="2808312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sz="4400" dirty="0" smtClean="0"/>
              <a:t>Fruchtbarkeitsstörungen 1</a:t>
            </a:r>
          </a:p>
          <a:p>
            <a:endParaRPr lang="de-DE" sz="3600" dirty="0" smtClean="0"/>
          </a:p>
          <a:p>
            <a:r>
              <a:rPr lang="de-DE" sz="3200" dirty="0" smtClean="0"/>
              <a:t>Probleme beim Deckakt</a:t>
            </a:r>
          </a:p>
          <a:p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63230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Fruchtbarkeitsstörungen 2</a:t>
            </a:r>
            <a:br>
              <a:rPr lang="de-DE" dirty="0" smtClean="0"/>
            </a:br>
            <a:r>
              <a:rPr lang="de-DE" dirty="0" smtClean="0"/>
              <a:t>Bakterielle Infektionen</a:t>
            </a:r>
            <a:br>
              <a:rPr lang="de-DE" dirty="0" smtClean="0"/>
            </a:br>
            <a:r>
              <a:rPr lang="de-DE" sz="4000" dirty="0" smtClean="0"/>
              <a:t>E. coli</a:t>
            </a:r>
            <a:br>
              <a:rPr lang="de-DE" sz="4000" dirty="0" smtClean="0"/>
            </a:br>
            <a:r>
              <a:rPr lang="de-DE" sz="4000" dirty="0" smtClean="0"/>
              <a:t>Staphylokokken</a:t>
            </a:r>
            <a:br>
              <a:rPr lang="de-DE" sz="4000" dirty="0" smtClean="0"/>
            </a:br>
            <a:r>
              <a:rPr lang="de-DE" sz="4000" dirty="0" smtClean="0"/>
              <a:t>Streptokokken</a:t>
            </a:r>
            <a:br>
              <a:rPr lang="de-DE" sz="4000" dirty="0" smtClean="0"/>
            </a:br>
            <a:r>
              <a:rPr lang="de-DE" sz="4000" dirty="0" smtClean="0"/>
              <a:t>Mycoplasma canis</a:t>
            </a:r>
            <a:br>
              <a:rPr lang="de-DE" sz="4000" dirty="0" smtClean="0"/>
            </a:br>
            <a:r>
              <a:rPr lang="de-DE" sz="4000" dirty="0" smtClean="0"/>
              <a:t>Proteus mirabilis</a:t>
            </a:r>
            <a:br>
              <a:rPr lang="de-DE" sz="4000" dirty="0" smtClean="0"/>
            </a:br>
            <a:r>
              <a:rPr lang="de-DE" sz="4000" dirty="0" smtClean="0"/>
              <a:t>Pasteurella multocida</a:t>
            </a:r>
            <a:br>
              <a:rPr lang="de-DE" sz="4000" dirty="0" smtClean="0"/>
            </a:br>
            <a:r>
              <a:rPr lang="de-DE" sz="4000" dirty="0" smtClean="0"/>
              <a:t>Pseudomonas</a:t>
            </a:r>
            <a:br>
              <a:rPr lang="de-DE" sz="4000" dirty="0" smtClean="0"/>
            </a:br>
            <a:r>
              <a:rPr lang="de-DE" sz="4000" dirty="0" smtClean="0"/>
              <a:t/>
            </a:r>
            <a:br>
              <a:rPr lang="de-DE" sz="4000" dirty="0" smtClean="0"/>
            </a:br>
            <a:endParaRPr lang="de-DE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522832"/>
          </a:xfrm>
        </p:spPr>
        <p:txBody>
          <a:bodyPr>
            <a:normAutofit/>
          </a:bodyPr>
          <a:lstStyle/>
          <a:p>
            <a:r>
              <a:rPr lang="de-DE" sz="3200" dirty="0" smtClean="0"/>
              <a:t>Diese Keime können auch in geringer Zahl in einer gesunden Scheide gefunden werden</a:t>
            </a:r>
            <a:r>
              <a:rPr lang="de-DE" dirty="0" smtClean="0"/>
              <a:t>. </a:t>
            </a:r>
            <a:br>
              <a:rPr lang="de-DE" dirty="0" smtClean="0"/>
            </a:br>
            <a:r>
              <a:rPr lang="de-DE" dirty="0" smtClean="0"/>
              <a:t>Eine Behandlung ist  nur bei starkem Befall und klinischen Erscheinungen erforderlich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738856"/>
          </a:xfrm>
        </p:spPr>
        <p:txBody>
          <a:bodyPr>
            <a:normAutofit/>
          </a:bodyPr>
          <a:lstStyle/>
          <a:p>
            <a:r>
              <a:rPr lang="de-DE" sz="3600" dirty="0" smtClean="0"/>
              <a:t>Bakterielle Genitalinfektionen </a:t>
            </a:r>
            <a:br>
              <a:rPr lang="de-DE" sz="3600" dirty="0" smtClean="0"/>
            </a:br>
            <a:r>
              <a:rPr lang="de-DE" sz="3600" dirty="0" smtClean="0"/>
              <a:t>können zu verminderter Fruchtbarkeit führen. Unbehandelt entsteht eine  Endometritis oder Pyometra</a:t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Behandlung nach Antibiogramm über im Regelfall mindestens 7 Tage mit Antibiotika</a:t>
            </a:r>
            <a:endParaRPr lang="de-DE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Hochgradige Pyometra </a:t>
            </a:r>
            <a:endParaRPr lang="de-DE" dirty="0"/>
          </a:p>
        </p:txBody>
      </p:sp>
      <p:pic>
        <p:nvPicPr>
          <p:cNvPr id="4" name="Inhaltsplatzhalter 3" descr="Pyo 1Dörrbeck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691" y="1600200"/>
            <a:ext cx="6034617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Behandlung der Endometritis und der Pyometra bei der Hündin</a:t>
            </a:r>
            <a:endParaRPr lang="de-DE" dirty="0"/>
          </a:p>
        </p:txBody>
      </p:sp>
      <p:pic>
        <p:nvPicPr>
          <p:cNvPr id="4" name="Inhaltsplatzhalter 3" descr="Therapie bei Endometriti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7344816" cy="387687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5228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Fruchtbarkeitsstörungen 3</a:t>
            </a:r>
            <a:br>
              <a:rPr lang="de-DE" dirty="0" smtClean="0"/>
            </a:br>
            <a:r>
              <a:rPr lang="de-DE" sz="4000" dirty="0" smtClean="0"/>
              <a:t>Virusinfektionen:</a:t>
            </a:r>
            <a:br>
              <a:rPr lang="de-DE" sz="4000" dirty="0" smtClean="0"/>
            </a:br>
            <a:r>
              <a:rPr lang="de-DE" sz="4000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Herpesvirus</a:t>
            </a:r>
            <a:br>
              <a:rPr lang="de-DE" sz="3600" dirty="0" smtClean="0"/>
            </a:br>
            <a:r>
              <a:rPr lang="de-DE" sz="3600" dirty="0" smtClean="0"/>
              <a:t>Adenovirus</a:t>
            </a:r>
            <a:br>
              <a:rPr lang="de-DE" sz="3600" dirty="0" smtClean="0"/>
            </a:br>
            <a:r>
              <a:rPr lang="de-DE" sz="3600" dirty="0" smtClean="0"/>
              <a:t>Staupevirus</a:t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Verhinderung durch vorbeugende Impfungen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17090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Fruchtbarkeitsstörungen 4</a:t>
            </a:r>
            <a:br>
              <a:rPr lang="de-DE" dirty="0" smtClean="0"/>
            </a:br>
            <a:r>
              <a:rPr lang="de-DE" dirty="0" smtClean="0"/>
              <a:t>Zyklusstörungen</a:t>
            </a:r>
            <a:br>
              <a:rPr lang="de-DE" dirty="0" smtClean="0"/>
            </a:br>
            <a:r>
              <a:rPr lang="de-DE" dirty="0" smtClean="0"/>
              <a:t>A</a:t>
            </a:r>
            <a:br>
              <a:rPr lang="de-DE" dirty="0" smtClean="0"/>
            </a:br>
            <a:r>
              <a:rPr lang="de-DE" dirty="0" smtClean="0"/>
              <a:t>mit Abweichungen vom      normalem Zyklus</a:t>
            </a:r>
            <a:br>
              <a:rPr lang="de-DE" dirty="0" smtClean="0"/>
            </a:br>
            <a:r>
              <a:rPr lang="de-DE" dirty="0" smtClean="0"/>
              <a:t>B</a:t>
            </a:r>
            <a:br>
              <a:rPr lang="de-DE" dirty="0" smtClean="0"/>
            </a:br>
            <a:r>
              <a:rPr lang="de-DE" dirty="0" smtClean="0"/>
              <a:t>mit krankhaftem verändertem </a:t>
            </a:r>
            <a:br>
              <a:rPr lang="de-DE" dirty="0" smtClean="0"/>
            </a:br>
            <a:r>
              <a:rPr lang="de-DE" dirty="0" smtClean="0"/>
              <a:t>Zyklus</a:t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7470648" cy="73174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4900" dirty="0" smtClean="0"/>
              <a:t>Fruchtbarkeitsstörungen bei normalem Zyklus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br>
              <a:rPr lang="de-DE" dirty="0" smtClean="0"/>
            </a:br>
            <a:r>
              <a:rPr lang="de-DE" sz="3100" b="1" dirty="0" smtClean="0"/>
              <a:t>Stille Läufigkeit ( weiße Hitze)</a:t>
            </a:r>
            <a:br>
              <a:rPr lang="de-DE" sz="3100" b="1" dirty="0" smtClean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100" b="1" dirty="0" smtClean="0"/>
              <a:t>verkürzter Östrus</a:t>
            </a:r>
            <a:br>
              <a:rPr lang="de-DE" sz="3100" b="1" dirty="0" smtClean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100" b="1" dirty="0" smtClean="0"/>
              <a:t>verlängerter Proöstrus</a:t>
            </a:r>
            <a:br>
              <a:rPr lang="de-DE" sz="3100" b="1" dirty="0" smtClean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3100" b="1" dirty="0" smtClean="0"/>
              <a:t>geteilte erste Läufigkeit der Junghündin</a:t>
            </a:r>
            <a:br>
              <a:rPr lang="de-DE" sz="3100" b="1" dirty="0" smtClean="0"/>
            </a:br>
            <a:r>
              <a:rPr lang="de-DE" sz="3100" b="1" dirty="0" smtClean="0"/>
              <a:t/>
            </a:r>
            <a:br>
              <a:rPr lang="de-DE" sz="3100" b="1" dirty="0" smtClean="0"/>
            </a:br>
            <a:r>
              <a:rPr lang="de-DE" sz="2700" b="1" dirty="0" smtClean="0"/>
              <a:t>Therapie: exakte klinische Beobachtung und Deckzeitpunktbestimmung</a:t>
            </a:r>
            <a:br>
              <a:rPr lang="de-DE" sz="2700" b="1" dirty="0" smtClean="0"/>
            </a:br>
            <a:r>
              <a:rPr lang="de-DE" sz="2700" b="1" dirty="0" smtClean="0"/>
              <a:t/>
            </a:r>
            <a:br>
              <a:rPr lang="de-DE" sz="2700" b="1" dirty="0" smtClean="0"/>
            </a:br>
            <a:endParaRPr lang="de-DE" sz="27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70648" cy="52292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Fruchtbarkeitsstörungen bei krankhaft verändertem Östrus:</a:t>
            </a:r>
            <a:br>
              <a:rPr lang="de-DE" dirty="0" smtClean="0"/>
            </a:br>
            <a:r>
              <a:rPr lang="de-DE" sz="4000" dirty="0" smtClean="0"/>
              <a:t>kein Östrus</a:t>
            </a:r>
            <a:br>
              <a:rPr lang="de-DE" sz="4000" dirty="0" smtClean="0"/>
            </a:br>
            <a:r>
              <a:rPr lang="de-DE" sz="4000" dirty="0" smtClean="0"/>
              <a:t>schwacher Östrus</a:t>
            </a:r>
            <a:br>
              <a:rPr lang="de-DE" sz="4000" dirty="0" smtClean="0"/>
            </a:br>
            <a:r>
              <a:rPr lang="de-DE" sz="4000" dirty="0" smtClean="0"/>
              <a:t>ausbleibende Ovulation</a:t>
            </a:r>
            <a:br>
              <a:rPr lang="de-DE" sz="4000" dirty="0" smtClean="0"/>
            </a:b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3100" dirty="0" smtClean="0"/>
              <a:t>nach Abklärung anderer Ursachen </a:t>
            </a:r>
            <a:br>
              <a:rPr lang="de-DE" sz="3100" dirty="0" smtClean="0"/>
            </a:br>
            <a:r>
              <a:rPr lang="de-DE" sz="4000" dirty="0" smtClean="0"/>
              <a:t>Hormontherapie   </a:t>
            </a:r>
            <a:br>
              <a:rPr lang="de-DE" sz="4000" dirty="0" smtClean="0"/>
            </a:br>
            <a:endParaRPr lang="de-DE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26170"/>
          </a:xfrm>
        </p:spPr>
        <p:txBody>
          <a:bodyPr>
            <a:normAutofit/>
          </a:bodyPr>
          <a:lstStyle/>
          <a:p>
            <a:r>
              <a:rPr lang="de-DE" sz="3600" dirty="0" smtClean="0"/>
              <a:t>Fruchtbarkeitsprobleme in der Landesgruppe MV des DMC 2012</a:t>
            </a:r>
            <a:endParaRPr lang="de-DE" sz="3600" dirty="0"/>
          </a:p>
        </p:txBody>
      </p:sp>
      <p:pic>
        <p:nvPicPr>
          <p:cNvPr id="4" name="Inhaltsplatzhalter 3" descr="dsh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6624736" cy="511256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6035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VORGEHEN</a:t>
            </a:r>
            <a:br>
              <a:rPr lang="de-DE" dirty="0" smtClean="0"/>
            </a:br>
            <a:r>
              <a:rPr lang="de-DE" dirty="0" smtClean="0"/>
              <a:t>Bei ausbleibender Läufigkeit / Anöstrie: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erst Kontrolle von Schilddrüsen- und Nebennierenwerten</a:t>
            </a:r>
            <a:br>
              <a:rPr lang="de-DE" sz="3600" dirty="0" smtClean="0"/>
            </a:br>
            <a:r>
              <a:rPr lang="de-DE" sz="3600" dirty="0" smtClean="0"/>
              <a:t>anschließend Antiprolaktinbehandlung</a:t>
            </a:r>
            <a:br>
              <a:rPr lang="de-DE" sz="3600" dirty="0" smtClean="0"/>
            </a:br>
            <a:r>
              <a:rPr lang="de-DE" sz="3600" dirty="0" smtClean="0"/>
              <a:t>mit Galastop, dann </a:t>
            </a:r>
            <a:br>
              <a:rPr lang="de-DE" sz="3600" dirty="0" smtClean="0"/>
            </a:br>
            <a:r>
              <a:rPr lang="de-DE" sz="3600" dirty="0" smtClean="0"/>
              <a:t>Hormontherapie mit Östrus auslösenden Hormonen z. B Suprelorin (GnRH), ECG,</a:t>
            </a:r>
            <a:br>
              <a:rPr lang="de-DE" sz="3600" dirty="0" smtClean="0"/>
            </a:br>
            <a:r>
              <a:rPr lang="de-DE" sz="3600" dirty="0" smtClean="0"/>
              <a:t>HCG, FSH</a:t>
            </a:r>
            <a:br>
              <a:rPr lang="de-DE" sz="3600" dirty="0" smtClean="0"/>
            </a:br>
            <a:endParaRPr lang="de-DE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                   Wichtig !!!</a:t>
            </a:r>
            <a:endParaRPr lang="de-DE" dirty="0"/>
          </a:p>
        </p:txBody>
      </p:sp>
      <p:pic>
        <p:nvPicPr>
          <p:cNvPr id="4" name="Inhaltsplatzhalter 3" descr="nicht bei Trächtigkeit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344816" cy="60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008112"/>
          </a:xfrm>
        </p:spPr>
        <p:txBody>
          <a:bodyPr/>
          <a:lstStyle/>
          <a:p>
            <a:r>
              <a:rPr lang="de-DE" dirty="0" smtClean="0"/>
              <a:t>Trächtigkeitskalender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96752"/>
            <a:ext cx="7745288" cy="4929411"/>
          </a:xfrm>
        </p:spPr>
        <p:txBody>
          <a:bodyPr>
            <a:normAutofit lnSpcReduction="10000"/>
          </a:bodyPr>
          <a:lstStyle/>
          <a:p>
            <a:r>
              <a:rPr lang="de-DE" sz="1800" dirty="0" smtClean="0"/>
              <a:t> 1.   Tag :  Spermien wandern nach Deckakt direkt Richtung Eileiter</a:t>
            </a:r>
          </a:p>
          <a:p>
            <a:r>
              <a:rPr lang="de-DE" sz="1800" dirty="0" smtClean="0"/>
              <a:t> 3.   Tag :  Spermien erreichen gereifte Eizellen im Eileiter</a:t>
            </a:r>
          </a:p>
          <a:p>
            <a:r>
              <a:rPr lang="de-DE" sz="1800" dirty="0" smtClean="0"/>
              <a:t> 4.   Tag :  Befruchtung der Eizellen</a:t>
            </a:r>
          </a:p>
          <a:p>
            <a:r>
              <a:rPr lang="de-DE" sz="1800" dirty="0" smtClean="0"/>
              <a:t> 6.   Tag :  befruchtete Eizellen wandern Richtung Gebärmutter</a:t>
            </a:r>
          </a:p>
          <a:p>
            <a:r>
              <a:rPr lang="de-DE" sz="1800" dirty="0" smtClean="0"/>
              <a:t> 12. Tag : die Eizellen erreichen die Gebärmutter</a:t>
            </a:r>
          </a:p>
          <a:p>
            <a:r>
              <a:rPr lang="de-DE" sz="1800" dirty="0" smtClean="0"/>
              <a:t> 20. Tag:  Keimblasen ( Blastozysten ) nisten sich in Gebärmutter ein</a:t>
            </a:r>
          </a:p>
          <a:p>
            <a:r>
              <a:rPr lang="de-DE" sz="1800" dirty="0" smtClean="0"/>
              <a:t> 22. Tag:  Trächtigkeitsdiagnose  per US möglich </a:t>
            </a:r>
          </a:p>
          <a:p>
            <a:r>
              <a:rPr lang="de-DE" sz="1800" dirty="0" smtClean="0"/>
              <a:t> 28. Tag:  Embryos walnussgroß/ Herzschlag zu erkennen</a:t>
            </a:r>
          </a:p>
          <a:p>
            <a:r>
              <a:rPr lang="de-DE" sz="1800" dirty="0" smtClean="0"/>
              <a:t> 35. Tag:  Kopf, Rumpf u.  Geschlecht der Embryos  erkennbar</a:t>
            </a:r>
          </a:p>
          <a:p>
            <a:r>
              <a:rPr lang="de-DE" sz="1800" dirty="0" smtClean="0"/>
              <a:t> 45. Tag:  Knochen zu erkennen, Welpenanzahl schlecht zu bestimmen </a:t>
            </a:r>
          </a:p>
          <a:p>
            <a:r>
              <a:rPr lang="de-DE" sz="1800" dirty="0" smtClean="0"/>
              <a:t> ab 5o. Tag:  Temperaturkontrolle 2 x täglich</a:t>
            </a:r>
          </a:p>
          <a:p>
            <a:r>
              <a:rPr lang="de-DE" sz="1800" dirty="0" smtClean="0"/>
              <a:t>58. bis 63. Tag:   normaler Geburtszeitraum</a:t>
            </a:r>
          </a:p>
          <a:p>
            <a:r>
              <a:rPr lang="de-DE" sz="1800" dirty="0" smtClean="0"/>
              <a:t>Temperatur  fällt um  1,5 bis 2,0 ° Geburt innerhalb von 6-24 Std</a:t>
            </a:r>
          </a:p>
          <a:p>
            <a:r>
              <a:rPr lang="de-DE" sz="1800" dirty="0" smtClean="0"/>
              <a:t>ab spätestens 66. Tag Tierarztkontrolle  </a:t>
            </a:r>
          </a:p>
          <a:p>
            <a:r>
              <a:rPr lang="de-DE" sz="1800" dirty="0" smtClean="0"/>
              <a:t>wenn dunkler Ausfluss oder Fieber sofort zum Tierarzt</a:t>
            </a:r>
            <a:endParaRPr lang="de-DE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Hormonwerte während der  Trächtigkeit </a:t>
            </a:r>
            <a:endParaRPr lang="de-DE" sz="3200" dirty="0"/>
          </a:p>
        </p:txBody>
      </p:sp>
      <p:pic>
        <p:nvPicPr>
          <p:cNvPr id="4" name="Inhaltsplatzhalter 3" descr="Hormonzyklus Hündi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7632848" cy="41401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CORPUS LUTEUM</a:t>
            </a:r>
            <a:endParaRPr lang="de-DE" dirty="0"/>
          </a:p>
        </p:txBody>
      </p:sp>
      <p:pic>
        <p:nvPicPr>
          <p:cNvPr id="4" name="Inhaltsplatzhalter 3" descr="Vortragsbilder Gyn Hund Katze Katja 28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4392488" cy="39604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Stadien der Trächtigkeit </a:t>
            </a:r>
            <a:br>
              <a:rPr lang="de-DE" sz="2000" dirty="0" smtClean="0"/>
            </a:br>
            <a:r>
              <a:rPr lang="de-DE" sz="2000" dirty="0" smtClean="0"/>
              <a:t>14. bis 63. Tag</a:t>
            </a:r>
            <a:endParaRPr lang="de-DE" sz="2000" dirty="0"/>
          </a:p>
        </p:txBody>
      </p:sp>
      <p:pic>
        <p:nvPicPr>
          <p:cNvPr id="5" name="Inhaltsplatzhalter 4" descr="1 (17)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3347864" cy="3888432"/>
          </a:xfrm>
        </p:spPr>
      </p:pic>
      <p:pic>
        <p:nvPicPr>
          <p:cNvPr id="6" name="Inhaltsplatzhalter 5" descr="1 (22)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7504" y="260648"/>
            <a:ext cx="9036496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Ultraschallbild 18. Tag der Trächtigkeit</a:t>
            </a:r>
            <a:endParaRPr lang="de-DE" dirty="0"/>
          </a:p>
        </p:txBody>
      </p:sp>
      <p:pic>
        <p:nvPicPr>
          <p:cNvPr id="4" name="Inhaltsplatzhalter 3" descr="D22 P COIT U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772816"/>
            <a:ext cx="4032448" cy="396043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 Diagnose der Trächtigkeit am</a:t>
            </a:r>
            <a:br>
              <a:rPr lang="de-DE" dirty="0" smtClean="0"/>
            </a:br>
            <a:r>
              <a:rPr lang="de-DE" dirty="0" smtClean="0"/>
              <a:t>22. Tag nach dem Decken per Ultraschalluntersuchung</a:t>
            </a:r>
            <a:endParaRPr lang="de-DE" dirty="0"/>
          </a:p>
        </p:txBody>
      </p:sp>
      <p:pic>
        <p:nvPicPr>
          <p:cNvPr id="4" name="Inhaltsplatzhalter 3" descr="Tröchtigkeit d2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204864"/>
            <a:ext cx="6120680" cy="381642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 37. Tag </a:t>
            </a:r>
            <a:endParaRPr lang="de-DE" dirty="0"/>
          </a:p>
        </p:txBody>
      </p:sp>
      <p:pic>
        <p:nvPicPr>
          <p:cNvPr id="4" name="Inhaltsplatzhalter 3" descr="Vortragsbilder Gyn Hund Katze Katja 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2034381"/>
            <a:ext cx="4876800" cy="3657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Uterus mit 5 Welpen</a:t>
            </a:r>
            <a:endParaRPr lang="de-DE" dirty="0"/>
          </a:p>
        </p:txBody>
      </p:sp>
      <p:pic>
        <p:nvPicPr>
          <p:cNvPr id="4" name="Inhaltsplatzhalter 3" descr="Vortragsbilder Gyn Hund Katze Katja 26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6408712" cy="41515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7467600" cy="1138139"/>
          </a:xfrm>
        </p:spPr>
        <p:txBody>
          <a:bodyPr>
            <a:normAutofit/>
          </a:bodyPr>
          <a:lstStyle/>
          <a:p>
            <a:r>
              <a:rPr lang="de-DE" sz="3200" dirty="0" smtClean="0"/>
              <a:t>DSH-Hündin versorgt einen gerade geborenen Welpen </a:t>
            </a:r>
            <a:endParaRPr lang="de-DE" sz="3200" dirty="0"/>
          </a:p>
        </p:txBody>
      </p:sp>
      <p:pic>
        <p:nvPicPr>
          <p:cNvPr id="4" name="Inhaltsplatzhalter 3" descr="Hund Geb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556792"/>
            <a:ext cx="4248472" cy="530120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Stadien der Trächtigkeit</a:t>
            </a:r>
            <a:br>
              <a:rPr lang="de-DE" sz="3200" dirty="0" smtClean="0"/>
            </a:br>
            <a:r>
              <a:rPr lang="de-DE" sz="3200" dirty="0" smtClean="0"/>
              <a:t>55.Tag  links US - rechts RÖ</a:t>
            </a:r>
            <a:endParaRPr lang="de-DE" sz="3200" dirty="0"/>
          </a:p>
        </p:txBody>
      </p:sp>
      <p:pic>
        <p:nvPicPr>
          <p:cNvPr id="5" name="Inhaltsplatzhalter 4" descr="TU D56 P.OV. DEVIL (KOPF)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4427984" cy="3539308"/>
          </a:xfrm>
        </p:spPr>
      </p:pic>
      <p:pic>
        <p:nvPicPr>
          <p:cNvPr id="6" name="Inhaltsplatzhalter 5" descr="1 (16)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916832"/>
            <a:ext cx="3672407" cy="432048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</a:t>
            </a:r>
            <a:endParaRPr lang="de-DE" dirty="0"/>
          </a:p>
        </p:txBody>
      </p:sp>
      <p:pic>
        <p:nvPicPr>
          <p:cNvPr id="4" name="Inhaltsplatzhalter 3" descr="1 (15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132856" y="-675456"/>
            <a:ext cx="12276856" cy="7920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Ringförmige Plazenta </a:t>
            </a:r>
            <a:endParaRPr lang="de-DE" dirty="0"/>
          </a:p>
        </p:txBody>
      </p:sp>
      <p:pic>
        <p:nvPicPr>
          <p:cNvPr id="5" name="Inhaltsplatzhalter 4" descr="Vortragsbilder Gyn Hund Katze Katja 07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1772816"/>
            <a:ext cx="4007296" cy="3461965"/>
          </a:xfrm>
        </p:spPr>
      </p:pic>
      <p:pic>
        <p:nvPicPr>
          <p:cNvPr id="6" name="Inhaltsplatzhalter 5" descr="Vortragsbilder Gyn Hund Katze Katja 07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67200" y="1700808"/>
            <a:ext cx="3977208" cy="353397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060848"/>
            <a:ext cx="6629400" cy="334935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  1. Hyperöstrinämie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2. Hypoluteinismus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3. Resorption/Abort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476672"/>
            <a:ext cx="6629400" cy="1368152"/>
          </a:xfrm>
        </p:spPr>
        <p:txBody>
          <a:bodyPr>
            <a:normAutofit/>
          </a:bodyPr>
          <a:lstStyle/>
          <a:p>
            <a:r>
              <a:rPr lang="de-DE" sz="4000" dirty="0" smtClean="0"/>
              <a:t>Fruchtbarkeitsstörungen  während der Trächtigkeit</a:t>
            </a:r>
            <a:endParaRPr lang="de-DE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7470648" cy="5472608"/>
          </a:xfrm>
        </p:spPr>
        <p:txBody>
          <a:bodyPr>
            <a:normAutofit fontScale="90000"/>
          </a:bodyPr>
          <a:lstStyle/>
          <a:p>
            <a:r>
              <a:rPr lang="de-DE" sz="4800" dirty="0" smtClean="0"/>
              <a:t>Hyperöstrinämie</a:t>
            </a:r>
            <a:br>
              <a:rPr lang="de-DE" sz="4800" dirty="0" smtClean="0"/>
            </a:br>
            <a:r>
              <a:rPr lang="de-DE" sz="4400" dirty="0" smtClean="0"/>
              <a:t>Ursachen:</a:t>
            </a:r>
            <a:br>
              <a:rPr lang="de-DE" sz="4400" dirty="0" smtClean="0"/>
            </a:br>
            <a:r>
              <a:rPr lang="de-DE" sz="4400" dirty="0" smtClean="0"/>
              <a:t>T</a:t>
            </a:r>
            <a:r>
              <a:rPr lang="de-DE" sz="4000" dirty="0" smtClean="0"/>
              <a:t>umor oder Zyste am Ovar</a:t>
            </a:r>
            <a:br>
              <a:rPr lang="de-DE" sz="4000" dirty="0" smtClean="0"/>
            </a:br>
            <a:r>
              <a:rPr lang="de-DE" sz="4800" dirty="0" smtClean="0"/>
              <a:t/>
            </a:r>
            <a:br>
              <a:rPr lang="de-DE" sz="4800" dirty="0" smtClean="0"/>
            </a:br>
            <a:r>
              <a:rPr lang="de-DE" sz="4000" dirty="0" smtClean="0"/>
              <a:t>Symptome: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hochgradige Läufigkeitsblutung</a:t>
            </a:r>
            <a:br>
              <a:rPr lang="de-DE" sz="3600" dirty="0" smtClean="0"/>
            </a:br>
            <a:r>
              <a:rPr lang="de-DE" sz="3600" dirty="0" smtClean="0"/>
              <a:t>starke Hautveränderungen</a:t>
            </a:r>
            <a:br>
              <a:rPr lang="de-DE" sz="3600" dirty="0" smtClean="0"/>
            </a:br>
            <a:r>
              <a:rPr lang="de-DE" sz="3600" dirty="0" smtClean="0"/>
              <a:t>hochgradige Anämie</a:t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Therapie:</a:t>
            </a:r>
            <a:br>
              <a:rPr lang="de-DE" sz="3600" dirty="0" smtClean="0"/>
            </a:br>
            <a:r>
              <a:rPr lang="de-DE" sz="3100" dirty="0" smtClean="0"/>
              <a:t>Delvosteron oder Kastration</a:t>
            </a:r>
            <a:br>
              <a:rPr lang="de-DE" sz="3100" dirty="0" smtClean="0"/>
            </a:br>
            <a:endParaRPr lang="de-DE" sz="3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457200" y="2564904"/>
            <a:ext cx="7470648" cy="2880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Hypoluteinismus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4000" dirty="0" smtClean="0"/>
              <a:t>Ursache: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sz="3100" dirty="0" smtClean="0"/>
              <a:t>Gelbkörper produziert zu wenig Progesteron</a:t>
            </a:r>
            <a:br>
              <a:rPr lang="de-DE" sz="3100" dirty="0" smtClean="0"/>
            </a:b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600" dirty="0" smtClean="0"/>
              <a:t>Symptome:</a:t>
            </a: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2200" dirty="0" smtClean="0"/>
              <a:t>blutiger Scheidenausfluß ab 20.Tag nach Deckakt</a:t>
            </a:r>
            <a:br>
              <a:rPr lang="de-DE" sz="2200" dirty="0" smtClean="0"/>
            </a:b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4000" dirty="0" smtClean="0"/>
              <a:t>Folgen:</a:t>
            </a:r>
            <a:br>
              <a:rPr lang="de-DE" sz="4000" dirty="0" smtClean="0"/>
            </a:br>
            <a:r>
              <a:rPr lang="de-DE" sz="2700" dirty="0" smtClean="0"/>
              <a:t>Leerbleiben der Hündin</a:t>
            </a:r>
            <a:br>
              <a:rPr lang="de-DE" sz="2700" dirty="0" smtClean="0"/>
            </a:br>
            <a:r>
              <a:rPr lang="de-DE" sz="2700" dirty="0" smtClean="0"/>
              <a:t>geringe Wurfgröße</a:t>
            </a:r>
            <a:br>
              <a:rPr lang="de-DE" sz="2700" dirty="0" smtClean="0"/>
            </a:br>
            <a:r>
              <a:rPr lang="de-DE" sz="2700" dirty="0" smtClean="0"/>
              <a:t>Fruchtresorption</a:t>
            </a: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600" dirty="0" smtClean="0"/>
              <a:t>Therapie:</a:t>
            </a: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2700" dirty="0" smtClean="0"/>
              <a:t>Progesterongabe</a:t>
            </a:r>
            <a:endParaRPr lang="de-DE" sz="27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38692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Fruchtresorptionen und Aborte können durch Hormonstörungen und Infektionen ausgelöst werden.</a:t>
            </a:r>
            <a:br>
              <a:rPr lang="de-DE" dirty="0" smtClean="0"/>
            </a:br>
            <a:r>
              <a:rPr lang="de-DE" dirty="0" smtClean="0"/>
              <a:t>Ein Abort kann zusätzlich noch durch ein starkes Bauchtrauma verursacht werden.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378816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Es gibt 3 Arten von Medikamenten zur Trächtigkeitsunterbrechung</a:t>
            </a:r>
            <a:r>
              <a:rPr lang="de-DE" sz="2800" dirty="0" smtClean="0"/>
              <a:t>: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Progesteronantagonisten  z. B.  Alizine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Antiprolactin  z. B. Galastop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Prostaglandine z. B. Dinolytic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endParaRPr lang="de-DE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7470648" cy="309634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Medikamente zur</a:t>
            </a:r>
            <a:br>
              <a:rPr lang="de-DE" dirty="0" smtClean="0"/>
            </a:br>
            <a:r>
              <a:rPr lang="de-DE" dirty="0" smtClean="0"/>
              <a:t> Trächtigkeitsunterbrechung  1 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4000" dirty="0" smtClean="0"/>
              <a:t>Alizine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b="1" dirty="0" smtClean="0"/>
              <a:t>Wirkstoff:         Aglepriston</a:t>
            </a:r>
            <a:br>
              <a:rPr lang="de-DE" sz="2000" b="1" dirty="0" smtClean="0"/>
            </a:b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Wirkung :         Progesteronantagonistisch</a:t>
            </a:r>
            <a:br>
              <a:rPr lang="de-DE" sz="2000" b="1" dirty="0" smtClean="0"/>
            </a:br>
            <a:r>
              <a:rPr lang="de-DE" sz="2000" b="1" dirty="0" smtClean="0"/>
              <a:t>                        Abbruch der Trächtigkeit bis 45. Tag  nach Deckakt </a:t>
            </a:r>
            <a:br>
              <a:rPr lang="de-DE" sz="2000" b="1" dirty="0" smtClean="0"/>
            </a:br>
            <a:r>
              <a:rPr lang="de-DE" sz="2000" b="1" dirty="0" smtClean="0"/>
              <a:t>                        Entleerung der Gebärmutter von Sekreten</a:t>
            </a:r>
            <a:br>
              <a:rPr lang="de-DE" sz="2000" b="1" dirty="0" smtClean="0"/>
            </a:br>
            <a:r>
              <a:rPr lang="de-DE" sz="2000" b="1" dirty="0" smtClean="0"/>
              <a:t>                        bei Pyometra oder Endometritis</a:t>
            </a:r>
            <a:br>
              <a:rPr lang="de-DE" sz="2000" b="1" dirty="0" smtClean="0"/>
            </a:b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 Folge:            Verkürzung des Zyklus um 1 bis 3 Monate</a:t>
            </a:r>
            <a:br>
              <a:rPr lang="de-DE" sz="2000" b="1" dirty="0" smtClean="0"/>
            </a:b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Dosis:             2 x im Abstand von 24 Stunden s.c. Injektion 10mg/ kg KG</a:t>
            </a:r>
            <a:r>
              <a:rPr lang="de-DE" sz="2200" b="1" dirty="0" smtClean="0"/>
              <a:t/>
            </a:r>
            <a:br>
              <a:rPr lang="de-DE" sz="2200" b="1" dirty="0" smtClean="0"/>
            </a:br>
            <a:endParaRPr lang="de-DE" sz="2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306808"/>
          </a:xfrm>
        </p:spPr>
        <p:txBody>
          <a:bodyPr>
            <a:normAutofit/>
          </a:bodyPr>
          <a:lstStyle/>
          <a:p>
            <a:r>
              <a:rPr lang="de-DE" dirty="0" smtClean="0"/>
              <a:t>Medikamente zur Trächtigkeitsunterbrechung  2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Antiprolactin/ Galastop</a:t>
            </a:r>
            <a:br>
              <a:rPr lang="de-DE" sz="3600" dirty="0" smtClean="0"/>
            </a:br>
            <a:r>
              <a:rPr lang="de-DE" sz="3600" dirty="0" smtClean="0"/>
              <a:t>fördert den Abbruch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Geschlechtsorgane des Menschen</a:t>
            </a:r>
            <a:endParaRPr lang="de-DE" sz="3600" dirty="0"/>
          </a:p>
        </p:txBody>
      </p:sp>
      <p:pic>
        <p:nvPicPr>
          <p:cNvPr id="4" name="Inhaltsplatzhalter 3" descr="Geschlechtsdiffernzierung beim Mensche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5760640" cy="530120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38692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Medikamente zur Trächtigkeitsunterbrechung  3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4000" dirty="0" smtClean="0"/>
              <a:t>Dinolytic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200" dirty="0" smtClean="0"/>
              <a:t>Wirkstoff:   Prostaglandin F 2 alpha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Wirkung :   Abortauslösung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starke Nebenwirkungen</a:t>
            </a:r>
            <a:br>
              <a:rPr lang="de-DE" sz="2200" dirty="0" smtClean="0"/>
            </a:b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Dosis      : 5 Tage lang 2 x täglich 50 yg pro kg / KG s.c. </a:t>
            </a:r>
            <a:endParaRPr lang="de-DE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        Hormonelle Geburtsregulation</a:t>
            </a:r>
            <a:endParaRPr lang="de-DE" sz="3200" dirty="0"/>
          </a:p>
        </p:txBody>
      </p:sp>
      <p:pic>
        <p:nvPicPr>
          <p:cNvPr id="4" name="Inhaltsplatzhalter 3" descr="Hormone der Geburt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8136904" cy="43870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3274163"/>
          </a:xfrm>
        </p:spPr>
        <p:txBody>
          <a:bodyPr>
            <a:normAutofit fontScale="90000"/>
          </a:bodyPr>
          <a:lstStyle/>
          <a:p>
            <a:r>
              <a:rPr lang="de-DE" sz="3200" dirty="0" smtClean="0"/>
              <a:t>Name          QUELLE           Wirkung</a:t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2000" dirty="0" smtClean="0"/>
              <a:t>CRH                         Hypothalamus               </a:t>
            </a:r>
            <a:r>
              <a:rPr lang="de-DE" sz="1600" dirty="0" smtClean="0"/>
              <a:t>ACTH-PRODUKTION </a:t>
            </a:r>
            <a:br>
              <a:rPr lang="de-DE" sz="16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ACTH                                Hypophysenvorderlappen      </a:t>
            </a:r>
            <a:r>
              <a:rPr lang="de-DE" sz="1400" dirty="0" smtClean="0"/>
              <a:t>CORTISOL-PRODUKTION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CORTISOL                              NEBENNIERE                          ÖSTROGENPRODUKTION </a:t>
            </a:r>
            <a:br>
              <a:rPr lang="de-DE" sz="1400" dirty="0" smtClean="0"/>
            </a:br>
            <a:r>
              <a:rPr lang="de-DE" sz="1400" dirty="0" smtClean="0"/>
              <a:t>                                                                                                IN DER MÜTTERLICHEN PLAZENTA </a:t>
            </a:r>
            <a:br>
              <a:rPr lang="de-DE" sz="1400" dirty="0" smtClean="0"/>
            </a:br>
            <a:r>
              <a:rPr lang="de-DE" sz="1400" dirty="0" smtClean="0"/>
              <a:t>                                                                                                VORBEREITUNG DER GEBUERT</a:t>
            </a:r>
            <a:br>
              <a:rPr lang="de-DE" sz="14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endParaRPr lang="de-DE" sz="1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620688"/>
            <a:ext cx="6629400" cy="1368152"/>
          </a:xfrm>
        </p:spPr>
        <p:txBody>
          <a:bodyPr>
            <a:normAutofit fontScale="85000" lnSpcReduction="20000"/>
          </a:bodyPr>
          <a:lstStyle/>
          <a:p>
            <a:r>
              <a:rPr lang="de-DE" sz="2800" dirty="0" smtClean="0"/>
              <a:t>HORMONPRODUKTION IM FETUS</a:t>
            </a:r>
          </a:p>
          <a:p>
            <a:endParaRPr lang="de-DE" sz="2800" dirty="0" smtClean="0"/>
          </a:p>
          <a:p>
            <a:r>
              <a:rPr lang="de-DE" sz="2800" dirty="0" smtClean="0"/>
              <a:t>Stress gegen Ende der Trächtigkeit löst eine Produktion von CRH aus </a:t>
            </a:r>
            <a:endParaRPr lang="de-DE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 smtClean="0"/>
              <a:t>Absinken der Körpertemperatur vor der Geburt</a:t>
            </a:r>
            <a:endParaRPr lang="de-DE" sz="2800" dirty="0"/>
          </a:p>
        </p:txBody>
      </p:sp>
      <p:pic>
        <p:nvPicPr>
          <p:cNvPr id="4" name="Inhaltsplatzhalter 3" descr="Temperaturverlauf vor der Geburt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6264696" cy="49685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</a:t>
            </a:r>
            <a:endParaRPr lang="de-DE" dirty="0"/>
          </a:p>
        </p:txBody>
      </p:sp>
      <p:pic>
        <p:nvPicPr>
          <p:cNvPr id="4" name="Inhaltsplatzhalter 3" descr="1 (2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60848" y="0"/>
            <a:ext cx="11665296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Eintritt eines Welpen in den Geburtskanal</a:t>
            </a:r>
            <a:endParaRPr lang="de-DE" dirty="0"/>
          </a:p>
        </p:txBody>
      </p:sp>
      <p:pic>
        <p:nvPicPr>
          <p:cNvPr id="4" name="Inhaltsplatzhalter 3" descr="Vortragsbilder Gyn Hund Katze Katja 22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6552728" cy="3600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Welpengewichtstabellen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2000" dirty="0" err="1" smtClean="0"/>
              <a:t>Welpengewichte</a:t>
            </a:r>
            <a:r>
              <a:rPr lang="de-DE" sz="2000" dirty="0" smtClean="0"/>
              <a:t> </a:t>
            </a:r>
            <a:r>
              <a:rPr lang="de-DE" sz="2000" dirty="0" smtClean="0"/>
              <a:t>16. bis 20. Tag</a:t>
            </a: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de-DE" sz="2000" smtClean="0"/>
              <a:t>Welpengewichte</a:t>
            </a:r>
            <a:r>
              <a:rPr lang="de-DE" sz="2000" dirty="0" smtClean="0"/>
              <a:t> </a:t>
            </a:r>
            <a:r>
              <a:rPr lang="de-DE" sz="2000" dirty="0" smtClean="0"/>
              <a:t>4. bis 9. Tag</a:t>
            </a:r>
            <a:endParaRPr lang="de-DE" sz="2000" dirty="0"/>
          </a:p>
        </p:txBody>
      </p:sp>
      <p:pic>
        <p:nvPicPr>
          <p:cNvPr id="7" name="Inhaltsplatzhalter 6" descr="Gewichte 05.06.2012 00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1786500"/>
            <a:ext cx="4039985" cy="3404062"/>
          </a:xfrm>
        </p:spPr>
      </p:pic>
      <p:pic>
        <p:nvPicPr>
          <p:cNvPr id="8" name="Inhaltsplatzhalter 7" descr="Welpengewichte farbig 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1786500"/>
            <a:ext cx="4039985" cy="34040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70648" cy="594928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Medikamente für die Geburt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Syntocinon</a:t>
            </a:r>
            <a:br>
              <a:rPr lang="de-DE" dirty="0" smtClean="0"/>
            </a:br>
            <a:r>
              <a:rPr lang="de-DE" sz="4000" dirty="0" smtClean="0"/>
              <a:t>Wirkstoff:</a:t>
            </a:r>
            <a:r>
              <a:rPr lang="de-DE" dirty="0" smtClean="0"/>
              <a:t>  </a:t>
            </a:r>
            <a:r>
              <a:rPr lang="de-DE" sz="3600" dirty="0" smtClean="0"/>
              <a:t>Oxytocin</a:t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2700" b="1" dirty="0" smtClean="0"/>
              <a:t>Wirkung:      Auslösung von Wehen </a:t>
            </a:r>
            <a:br>
              <a:rPr lang="de-DE" sz="2700" b="1" dirty="0" smtClean="0"/>
            </a:br>
            <a:r>
              <a:rPr lang="de-DE" sz="2700" b="1" dirty="0" smtClean="0"/>
              <a:t>                     Einschießen der Milch </a:t>
            </a:r>
            <a:br>
              <a:rPr lang="de-DE" sz="2700" b="1" dirty="0" smtClean="0"/>
            </a:br>
            <a:r>
              <a:rPr lang="de-DE" sz="2700" b="1" dirty="0" smtClean="0"/>
              <a:t>                     Reinigung des Uterus nach </a:t>
            </a:r>
            <a:r>
              <a:rPr lang="de-DE" sz="2700" b="1" smtClean="0"/>
              <a:t>der Geburt </a:t>
            </a:r>
            <a:r>
              <a:rPr lang="de-DE" sz="2700" b="1" dirty="0" smtClean="0"/>
              <a:t/>
            </a:r>
            <a:br>
              <a:rPr lang="de-DE" sz="2700" b="1" dirty="0" smtClean="0"/>
            </a:br>
            <a:r>
              <a:rPr lang="de-DE" sz="2700" b="1" dirty="0" smtClean="0"/>
              <a:t/>
            </a:r>
            <a:br>
              <a:rPr lang="de-DE" sz="2700" b="1" dirty="0" smtClean="0"/>
            </a:br>
            <a:r>
              <a:rPr lang="de-DE" sz="2700" b="1" dirty="0" smtClean="0"/>
              <a:t>Dosis    :       0,1 bis 0,5 IE,  nach  2 </a:t>
            </a:r>
            <a:br>
              <a:rPr lang="de-DE" sz="2700" b="1" dirty="0" smtClean="0"/>
            </a:br>
            <a:r>
              <a:rPr lang="de-DE" sz="2700" b="1" dirty="0" smtClean="0"/>
              <a:t>                     Stunden wiederholen oder pro Welpe</a:t>
            </a:r>
            <a:br>
              <a:rPr lang="de-DE" sz="2700" b="1" dirty="0" smtClean="0"/>
            </a:br>
            <a:r>
              <a:rPr lang="de-DE" sz="2700" b="1" dirty="0" smtClean="0"/>
              <a:t/>
            </a:r>
            <a:br>
              <a:rPr lang="de-DE" sz="2700" b="1" dirty="0" smtClean="0"/>
            </a:br>
            <a:r>
              <a:rPr lang="de-DE" sz="2700" b="1" dirty="0" smtClean="0"/>
              <a:t>wenn nach 2. Injektion kein Welpe kommt: Sectio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7470648" cy="3874760"/>
          </a:xfrm>
        </p:spPr>
        <p:txBody>
          <a:bodyPr>
            <a:normAutofit fontScale="90000"/>
          </a:bodyPr>
          <a:lstStyle/>
          <a:p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4400" dirty="0" smtClean="0"/>
              <a:t>Medikamente bei der Geburt</a:t>
            </a:r>
            <a:br>
              <a:rPr lang="de-DE" sz="4400" dirty="0" smtClean="0"/>
            </a:br>
            <a:r>
              <a:rPr lang="de-DE" sz="4400" dirty="0" smtClean="0"/>
              <a:t>Monzal</a:t>
            </a: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4000" dirty="0" smtClean="0"/>
              <a:t>Wirkstoff: Vetrabutin</a:t>
            </a:r>
            <a:br>
              <a:rPr lang="de-DE" sz="4000" dirty="0" smtClean="0"/>
            </a:br>
            <a:r>
              <a:rPr lang="de-DE" sz="4000" dirty="0" smtClean="0"/>
              <a:t>Wirkung: Uterusspasmolyticum</a:t>
            </a:r>
            <a:br>
              <a:rPr lang="de-DE" sz="4000" dirty="0" smtClean="0"/>
            </a:br>
            <a:r>
              <a:rPr lang="de-DE" sz="4000" dirty="0" smtClean="0"/>
              <a:t>Dosis: 10 bis 50 mg in  Kombination mit Ocytocin</a:t>
            </a:r>
            <a:br>
              <a:rPr lang="de-DE" sz="4000" dirty="0" smtClean="0"/>
            </a:br>
            <a:r>
              <a:rPr lang="de-DE" sz="4000" dirty="0" smtClean="0"/>
              <a:t>zur Verhinderung einer Dauerkontraktur des Uterus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Kaiserschnitt</a:t>
            </a:r>
            <a:endParaRPr lang="de-DE" dirty="0"/>
          </a:p>
        </p:txBody>
      </p:sp>
      <p:pic>
        <p:nvPicPr>
          <p:cNvPr id="4" name="Inhaltsplatzhalter 3" descr="Kaiserschnitt Hündi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00200"/>
            <a:ext cx="5688632" cy="49971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smtClean="0"/>
              <a:t>Differenzierung der Geschlechtsorgane</a:t>
            </a:r>
            <a:endParaRPr lang="de-DE" sz="3600" dirty="0"/>
          </a:p>
        </p:txBody>
      </p:sp>
      <p:pic>
        <p:nvPicPr>
          <p:cNvPr id="4" name="Inhaltsplatzhalter 3" descr="Geschlechtsdifferenzierung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8532440" cy="4608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Es ist vollbracht</a:t>
            </a:r>
            <a:endParaRPr lang="de-DE" dirty="0"/>
          </a:p>
        </p:txBody>
      </p:sp>
      <p:pic>
        <p:nvPicPr>
          <p:cNvPr id="5" name="Inhaltsplatzhalter 4" descr="21.12.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44825"/>
            <a:ext cx="3935288" cy="3024335"/>
          </a:xfrm>
        </p:spPr>
      </p:pic>
      <p:pic>
        <p:nvPicPr>
          <p:cNvPr id="6" name="Inhaltsplatzhalter 5" descr="IMG_07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67200" y="1844825"/>
            <a:ext cx="3657600" cy="302433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Wurfraum mit Wurfkiste</a:t>
            </a:r>
            <a:endParaRPr lang="de-DE" dirty="0"/>
          </a:p>
        </p:txBody>
      </p:sp>
      <p:pic>
        <p:nvPicPr>
          <p:cNvPr id="4" name="Inhaltsplatzhalter 3" descr="Wurf  neue Bilder 20.12.2009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46200" y="1964531"/>
            <a:ext cx="5689600" cy="37973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Genitalorgane der Hündin</a:t>
            </a:r>
            <a:endParaRPr lang="de-DE" dirty="0"/>
          </a:p>
        </p:txBody>
      </p:sp>
      <p:pic>
        <p:nvPicPr>
          <p:cNvPr id="4" name="Inhaltsplatzhalter 3" descr="Genitalorgane der Hündi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5651" y="1600200"/>
            <a:ext cx="5610698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916832"/>
            <a:ext cx="6629400" cy="4032447"/>
          </a:xfrm>
        </p:spPr>
        <p:txBody>
          <a:bodyPr>
            <a:normAutofit fontScale="90000"/>
          </a:bodyPr>
          <a:lstStyle/>
          <a:p>
            <a:r>
              <a:rPr lang="de-DE" sz="2400" dirty="0" smtClean="0"/>
              <a:t>Name            Quelle                    Wirkung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400" dirty="0" smtClean="0"/>
              <a:t>GnRH                       Gehirn/Hypothalamus                     AUSSCHÜTTUNG VON  FSH U. LH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200" dirty="0" smtClean="0"/>
              <a:t>FSH /LH</a:t>
            </a:r>
            <a:r>
              <a:rPr lang="de-DE" sz="1400" dirty="0" smtClean="0"/>
              <a:t>                    Gehirn/Hypophysenvorderlappen   FOLLIKELBILDUNG  AM OVAR 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ÖSTRADIOL             FOLLIKELWAND                               LH-Peak / OVULATION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PROGESTERON       GELBKÖRPER                                  TRÄCHTIGKEITSHORMON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PROLAKTIN             Gehirn/Hypophysenvorderlappen   LUTEOTROP /  MILCHBILDUNG 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RELAXIN                  FETALE PLAZENTA                             iN KOMBINATION MIT ÖSTRADIOL</a:t>
            </a:r>
            <a:br>
              <a:rPr lang="de-DE" sz="1400" dirty="0" smtClean="0"/>
            </a:br>
            <a:r>
              <a:rPr lang="de-DE" sz="1400" dirty="0" smtClean="0"/>
              <a:t>                                                                                            ERÖFFNUNG DES GEBURTSKANALES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OXYTOCIN                Hypophysenhinterlappen                 MILCHPRODUKTION/WEHEN  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PGF 2 ALPHA           GEBÄRMUTTER/PLAZENTA              LUTEOLYSE/ OXYTOCINPRODUKTION</a:t>
            </a:r>
            <a:br>
              <a:rPr lang="de-DE" sz="1400" dirty="0" smtClean="0"/>
            </a:br>
            <a:r>
              <a:rPr lang="de-DE" sz="1400" dirty="0" smtClean="0"/>
              <a:t>  </a:t>
            </a:r>
            <a:endParaRPr lang="de-DE" sz="1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476672"/>
            <a:ext cx="6629400" cy="1296144"/>
          </a:xfrm>
        </p:spPr>
        <p:txBody>
          <a:bodyPr>
            <a:normAutofit/>
          </a:bodyPr>
          <a:lstStyle/>
          <a:p>
            <a:r>
              <a:rPr lang="de-DE" sz="2800" dirty="0" smtClean="0"/>
              <a:t>Quelle und Bedeutung der wichtigsten Sexualhormone  der Hündin</a:t>
            </a:r>
            <a:endParaRPr lang="de-DE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emera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emer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Haemer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0</TotalTime>
  <Words>445</Words>
  <Application>Microsoft Office PowerPoint</Application>
  <PresentationFormat>Bildschirmpräsentation (4:3)</PresentationFormat>
  <Paragraphs>114</Paragraphs>
  <Slides>71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2" baseType="lpstr">
      <vt:lpstr>Haemera</vt:lpstr>
      <vt:lpstr>Die  Zuchthündin Genitalanatomie Sexualzyklus Deckzeitpunktbestimmung Fruchtbarkeitsprobleme    Trächtigkeit  Geburt  </vt:lpstr>
      <vt:lpstr>Folie 2</vt:lpstr>
      <vt:lpstr>Folie 3</vt:lpstr>
      <vt:lpstr>Fruchtbarkeitsprobleme in der Landesgruppe MV des DMC 2012</vt:lpstr>
      <vt:lpstr>DSH-Hündin versorgt einen gerade geborenen Welpen </vt:lpstr>
      <vt:lpstr>Geschlechtsorgane des Menschen</vt:lpstr>
      <vt:lpstr>Differenzierung der Geschlechtsorgane</vt:lpstr>
      <vt:lpstr>Genitalorgane der Hündin</vt:lpstr>
      <vt:lpstr>Name            Quelle                    Wirkung  GnRH                       Gehirn/Hypothalamus                     AUSSCHÜTTUNG VON  FSH U. LH  FSH /LH                    Gehirn/Hypophysenvorderlappen   FOLLIKELBILDUNG  AM OVAR   ÖSTRADIOL             FOLLIKELWAND                               LH-Peak / OVULATION  PROGESTERON       GELBKÖRPER                                  TRÄCHTIGKEITSHORMON  PROLAKTIN             Gehirn/Hypophysenvorderlappen   LUTEOTROP /  MILCHBILDUNG   RELAXIN                  FETALE PLAZENTA                             iN KOMBINATION MIT ÖSTRADIOL                                                                                             ERÖFFNUNG DES GEBURTSKANALES  OXYTOCIN                Hypophysenhinterlappen                 MILCHPRODUKTION/WEHEN    PGF 2 ALPHA           GEBÄRMUTTER/PLAZENTA              LUTEOLYSE/ OXYTOCINPRODUKTION   </vt:lpstr>
      <vt:lpstr>Steuerung des Sexualzyklus der Hündin</vt:lpstr>
      <vt:lpstr>Sexualzyklus der Hündin</vt:lpstr>
      <vt:lpstr>Steuerung der Hormonproduktion</vt:lpstr>
      <vt:lpstr>              </vt:lpstr>
      <vt:lpstr>           Hormonzyklus </vt:lpstr>
      <vt:lpstr>Zyklusstadien am Ovar</vt:lpstr>
      <vt:lpstr>Vom Züchter zu beurteilen:  Leicht auslösbarer Genitalreiz Labien abgeschwollen Fleischwasserfarbenes Sekret erduldet  Annäherung von Probierrüden  Vom Tierarzt zu beurteilen:  hochgradiges gehemmtes Einführen des Vaginoskopes Vaginalschleimhaut ist anämisch mit  Sekundärfalten Acidophile Superfizialzellen zu 100 % im Vaginalabstrich keine Erys mehr im Abstrich Progesteronwert  im Blut liegt zwischen 4 und 10 ng/ml  </vt:lpstr>
      <vt:lpstr>Der optimale Deckzeitpunkt</vt:lpstr>
      <vt:lpstr>            Vaginoskope </vt:lpstr>
      <vt:lpstr>Befunde während der Standhitze</vt:lpstr>
      <vt:lpstr>         Vaginalabstrich</vt:lpstr>
      <vt:lpstr>Es folgt jetzt ein Videofilm über die endoskopische Untersuchung der Scheide der Hündin.   Der Film wurde gedreht von dem Kollegen Dreier mit Unterstützung der Firma Storz.</vt:lpstr>
      <vt:lpstr>        Vulvae  der Hündin </vt:lpstr>
      <vt:lpstr>Standhitze / Östrus 1</vt:lpstr>
      <vt:lpstr>Östrus 2 </vt:lpstr>
      <vt:lpstr>Progesteronbestimmung / Targettest</vt:lpstr>
      <vt:lpstr>Veränderung der Penisstellung beim Deckakt</vt:lpstr>
      <vt:lpstr>Anatomie beim Hängen</vt:lpstr>
      <vt:lpstr>      Ursachen von Fruchtbarkeitsstörungen sind  Haltungsfehler  falsche Fütterung   fehlerhafte Zyklusbestimmung  Erkrankungen der Genitalorgane  Hormonstörungen  Allgemeine Erkrankungen </vt:lpstr>
      <vt:lpstr> Folgen von Fruchtbarkeitsstörungen sind:  Leerbleiben der Hündin  eine im Vergleich zum Rassendurchschnitt verminderte Wurfgröße  lebensschwache Welpen</vt:lpstr>
      <vt:lpstr>Falscher Deckzeitpunkt  Unerfahrenheit   Anaphrodisie  Nymphomanie  Antipathie  Aggressivität  starke Mensch-Tierbeziehung</vt:lpstr>
      <vt:lpstr>Fruchtbarkeitsstörungen 2 Bakterielle Infektionen E. coli Staphylokokken Streptokokken Mycoplasma canis Proteus mirabilis Pasteurella multocida Pseudomonas  </vt:lpstr>
      <vt:lpstr>Diese Keime können auch in geringer Zahl in einer gesunden Scheide gefunden werden.  Eine Behandlung ist  nur bei starkem Befall und klinischen Erscheinungen erforderlich</vt:lpstr>
      <vt:lpstr>Bakterielle Genitalinfektionen  können zu verminderter Fruchtbarkeit führen. Unbehandelt entsteht eine  Endometritis oder Pyometra  Behandlung nach Antibiogramm über im Regelfall mindestens 7 Tage mit Antibiotika</vt:lpstr>
      <vt:lpstr>Hochgradige Pyometra </vt:lpstr>
      <vt:lpstr>Behandlung der Endometritis und der Pyometra bei der Hündin</vt:lpstr>
      <vt:lpstr>Fruchtbarkeitsstörungen 3 Virusinfektionen:   Herpesvirus Adenovirus Staupevirus  Verhinderung durch vorbeugende Impfungen </vt:lpstr>
      <vt:lpstr>Fruchtbarkeitsstörungen 4 Zyklusstörungen A mit Abweichungen vom      normalem Zyklus B mit krankhaftem verändertem  Zyklus </vt:lpstr>
      <vt:lpstr> Fruchtbarkeitsstörungen bei normalem Zyklus   Stille Läufigkeit ( weiße Hitze)  verkürzter Östrus  verlängerter Proöstrus  geteilte erste Läufigkeit der Junghündin  Therapie: exakte klinische Beobachtung und Deckzeitpunktbestimmung  </vt:lpstr>
      <vt:lpstr> Fruchtbarkeitsstörungen bei krankhaft verändertem Östrus: kein Östrus schwacher Östrus ausbleibende Ovulation  nach Abklärung anderer Ursachen  Hormontherapie    </vt:lpstr>
      <vt:lpstr> VORGEHEN Bei ausbleibender Läufigkeit / Anöstrie:  erst Kontrolle von Schilddrüsen- und Nebennierenwerten anschließend Antiprolaktinbehandlung mit Galastop, dann  Hormontherapie mit Östrus auslösenden Hormonen z. B Suprelorin (GnRH), ECG, HCG, FSH </vt:lpstr>
      <vt:lpstr>                   Wichtig !!!</vt:lpstr>
      <vt:lpstr>Trächtigkeitskalender</vt:lpstr>
      <vt:lpstr>Hormonwerte während der  Trächtigkeit </vt:lpstr>
      <vt:lpstr>CORPUS LUTEUM</vt:lpstr>
      <vt:lpstr>Stadien der Trächtigkeit  14. bis 63. Tag</vt:lpstr>
      <vt:lpstr>Ultraschallbild 18. Tag der Trächtigkeit</vt:lpstr>
      <vt:lpstr> Diagnose der Trächtigkeit am 22. Tag nach dem Decken per Ultraschalluntersuchung</vt:lpstr>
      <vt:lpstr>US 37. Tag </vt:lpstr>
      <vt:lpstr>Uterus mit 5 Welpen</vt:lpstr>
      <vt:lpstr>Stadien der Trächtigkeit 55.Tag  links US - rechts RÖ</vt:lpstr>
      <vt:lpstr>x</vt:lpstr>
      <vt:lpstr>Ringförmige Plazenta </vt:lpstr>
      <vt:lpstr>  1. Hyperöstrinämie    2. Hypoluteinismus    3. Resorption/Abort </vt:lpstr>
      <vt:lpstr>Hyperöstrinämie Ursachen: Tumor oder Zyste am Ovar  Symptome: hochgradige Läufigkeitsblutung starke Hautveränderungen hochgradige Anämie  Therapie: Delvosteron oder Kastration </vt:lpstr>
      <vt:lpstr> Hypoluteinismus Ursache:  Gelbkörper produziert zu wenig Progesteron  Symptome: blutiger Scheidenausfluß ab 20.Tag nach Deckakt  Folgen: Leerbleiben der Hündin geringe Wurfgröße Fruchtresorption  Therapie: Progesterongabe</vt:lpstr>
      <vt:lpstr>Fruchtresorptionen und Aborte können durch Hormonstörungen und Infektionen ausgelöst werden. Ein Abort kann zusätzlich noch durch ein starkes Bauchtrauma verursacht werden.</vt:lpstr>
      <vt:lpstr>Es gibt 3 Arten von Medikamenten zur Trächtigkeitsunterbrechung:  Progesteronantagonisten  z. B.  Alizine  Antiprolactin  z. B. Galastop  Prostaglandine z. B. Dinolytic  </vt:lpstr>
      <vt:lpstr>    Medikamente zur  Trächtigkeitsunterbrechung  1   Alizine  Wirkstoff:         Aglepriston  Wirkung :         Progesteronantagonistisch                         Abbruch der Trächtigkeit bis 45. Tag  nach Deckakt                          Entleerung der Gebärmutter von Sekreten                         bei Pyometra oder Endometritis   Folge:            Verkürzung des Zyklus um 1 bis 3 Monate   Dosis:             2 x im Abstand von 24 Stunden s.c. Injektion 10mg/ kg KG </vt:lpstr>
      <vt:lpstr>Medikamente zur Trächtigkeitsunterbrechung  2  Antiprolactin/ Galastop fördert den Abbruch </vt:lpstr>
      <vt:lpstr> Medikamente zur Trächtigkeitsunterbrechung  3  Dinolytic   Wirkstoff:   Prostaglandin F 2 alpha  Wirkung :   Abortauslösung  starke Nebenwirkungen  Dosis      : 5 Tage lang 2 x täglich 50 yg pro kg / KG s.c. </vt:lpstr>
      <vt:lpstr>        Hormonelle Geburtsregulation</vt:lpstr>
      <vt:lpstr>Name          QUELLE           Wirkung  CRH                         Hypothalamus               ACTH-PRODUKTION   ACTH                                Hypophysenvorderlappen      CORTISOL-PRODUKTION  CORTISOL                              NEBENNIERE                          ÖSTROGENPRODUKTION                                                                                                  IN DER MÜTTERLICHEN PLAZENTA                                                                                                  VORBEREITUNG DER GEBUERT  </vt:lpstr>
      <vt:lpstr>Absinken der Körpertemperatur vor der Geburt</vt:lpstr>
      <vt:lpstr>x</vt:lpstr>
      <vt:lpstr>Eintritt eines Welpen in den Geburtskanal</vt:lpstr>
      <vt:lpstr>Welpengewichtstabellen</vt:lpstr>
      <vt:lpstr>    Medikamente für die Geburt  Syntocinon Wirkstoff:  Oxytocin  Wirkung:      Auslösung von Wehen                       Einschießen der Milch                       Reinigung des Uterus nach der Geburt   Dosis    :       0,1 bis 0,5 IE,  nach  2                       Stunden wiederholen oder pro Welpe  wenn nach 2. Injektion kein Welpe kommt: Sectio  </vt:lpstr>
      <vt:lpstr>    Medikamente bei der Geburt Monzal  Wirkstoff: Vetrabutin Wirkung: Uterusspasmolyticum Dosis: 10 bis 50 mg in  Kombination mit Ocytocin zur Verhinderung einer Dauerkontraktur des Uterus   </vt:lpstr>
      <vt:lpstr>            Kaiserschnitt</vt:lpstr>
      <vt:lpstr>Es ist vollbracht</vt:lpstr>
      <vt:lpstr>Wurfraum mit Wurfkiste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Trächtigkeit und Geburt bei der Hündin</dc:title>
  <dc:creator>Hans Arenhoevel</dc:creator>
  <cp:lastModifiedBy>Hans Arenhoevel</cp:lastModifiedBy>
  <cp:revision>241</cp:revision>
  <dcterms:created xsi:type="dcterms:W3CDTF">2010-11-28T12:28:20Z</dcterms:created>
  <dcterms:modified xsi:type="dcterms:W3CDTF">2013-02-09T20:40:45Z</dcterms:modified>
</cp:coreProperties>
</file>