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2"/>
  </p:notesMasterIdLst>
  <p:sldIdLst>
    <p:sldId id="319" r:id="rId2"/>
    <p:sldId id="256" r:id="rId3"/>
    <p:sldId id="284" r:id="rId4"/>
    <p:sldId id="290" r:id="rId5"/>
    <p:sldId id="291" r:id="rId6"/>
    <p:sldId id="292" r:id="rId7"/>
    <p:sldId id="257" r:id="rId8"/>
    <p:sldId id="316" r:id="rId9"/>
    <p:sldId id="317" r:id="rId10"/>
    <p:sldId id="312" r:id="rId11"/>
    <p:sldId id="313" r:id="rId12"/>
    <p:sldId id="311" r:id="rId13"/>
    <p:sldId id="315" r:id="rId14"/>
    <p:sldId id="314" r:id="rId15"/>
    <p:sldId id="269" r:id="rId16"/>
    <p:sldId id="261" r:id="rId17"/>
    <p:sldId id="326" r:id="rId18"/>
    <p:sldId id="293" r:id="rId19"/>
    <p:sldId id="283" r:id="rId20"/>
    <p:sldId id="282" r:id="rId21"/>
    <p:sldId id="268" r:id="rId22"/>
    <p:sldId id="270" r:id="rId23"/>
    <p:sldId id="263" r:id="rId24"/>
    <p:sldId id="262" r:id="rId25"/>
    <p:sldId id="339" r:id="rId26"/>
    <p:sldId id="265" r:id="rId27"/>
    <p:sldId id="267" r:id="rId28"/>
    <p:sldId id="279" r:id="rId29"/>
    <p:sldId id="299" r:id="rId30"/>
    <p:sldId id="301" r:id="rId31"/>
    <p:sldId id="300" r:id="rId32"/>
    <p:sldId id="325" r:id="rId33"/>
    <p:sldId id="322" r:id="rId34"/>
    <p:sldId id="321" r:id="rId35"/>
    <p:sldId id="323" r:id="rId36"/>
    <p:sldId id="260" r:id="rId37"/>
    <p:sldId id="264" r:id="rId38"/>
    <p:sldId id="280" r:id="rId39"/>
    <p:sldId id="281" r:id="rId40"/>
    <p:sldId id="266" r:id="rId41"/>
    <p:sldId id="271" r:id="rId42"/>
    <p:sldId id="276" r:id="rId43"/>
    <p:sldId id="336" r:id="rId44"/>
    <p:sldId id="318" r:id="rId45"/>
    <p:sldId id="302" r:id="rId46"/>
    <p:sldId id="303" r:id="rId47"/>
    <p:sldId id="304" r:id="rId48"/>
    <p:sldId id="275" r:id="rId49"/>
    <p:sldId id="334" r:id="rId50"/>
    <p:sldId id="305" r:id="rId51"/>
    <p:sldId id="306" r:id="rId52"/>
    <p:sldId id="307" r:id="rId53"/>
    <p:sldId id="308" r:id="rId54"/>
    <p:sldId id="309" r:id="rId55"/>
    <p:sldId id="310" r:id="rId56"/>
    <p:sldId id="340" r:id="rId57"/>
    <p:sldId id="294" r:id="rId58"/>
    <p:sldId id="288" r:id="rId59"/>
    <p:sldId id="258" r:id="rId60"/>
    <p:sldId id="287" r:id="rId61"/>
    <p:sldId id="289" r:id="rId62"/>
    <p:sldId id="296" r:id="rId63"/>
    <p:sldId id="295" r:id="rId64"/>
    <p:sldId id="324" r:id="rId65"/>
    <p:sldId id="327" r:id="rId66"/>
    <p:sldId id="328" r:id="rId67"/>
    <p:sldId id="277" r:id="rId68"/>
    <p:sldId id="274" r:id="rId69"/>
    <p:sldId id="297" r:id="rId70"/>
    <p:sldId id="272" r:id="rId71"/>
    <p:sldId id="273" r:id="rId72"/>
    <p:sldId id="278" r:id="rId73"/>
    <p:sldId id="335" r:id="rId74"/>
    <p:sldId id="329" r:id="rId75"/>
    <p:sldId id="331" r:id="rId76"/>
    <p:sldId id="330" r:id="rId77"/>
    <p:sldId id="332" r:id="rId78"/>
    <p:sldId id="337" r:id="rId79"/>
    <p:sldId id="341" r:id="rId80"/>
    <p:sldId id="320" r:id="rId8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50000" autoAdjust="0"/>
  </p:normalViewPr>
  <p:slideViewPr>
    <p:cSldViewPr>
      <p:cViewPr varScale="1">
        <p:scale>
          <a:sx n="104" d="100"/>
          <a:sy n="104" d="100"/>
        </p:scale>
        <p:origin x="-98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4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6C4B36-1314-41E9-B796-6783B1B7671A}" type="datetimeFigureOut">
              <a:rPr lang="de-DE" smtClean="0"/>
              <a:pPr/>
              <a:t>17.11.2018</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F081B5-ABA4-4A2F-A52F-CAD6FA5040B4}" type="slidenum">
              <a:rPr lang="de-DE" smtClean="0"/>
              <a:pPr/>
              <a:t>‹Nr.›</a:t>
            </a:fld>
            <a:endParaRPr lang="de-D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97A8A7C-3A70-430E-ACC6-5377D4112F34}" type="datetime1">
              <a:rPr lang="de-DE" smtClean="0"/>
              <a:pPr/>
              <a:t>17.11.2018</a:t>
            </a:fld>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
        <p:nvSpPr>
          <p:cNvPr id="6" name="Foliennummernplatzhalter 5"/>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E21F31B-BB7D-4A73-8733-9D5EADA5D62A}" type="datetime1">
              <a:rPr lang="de-DE" smtClean="0"/>
              <a:pPr/>
              <a:t>17.11.2018</a:t>
            </a:fld>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
        <p:nvSpPr>
          <p:cNvPr id="6" name="Foliennummernplatzhalter 5"/>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1A6C6E2-892E-47DF-9CAA-AFBBC7F92387}" type="datetime1">
              <a:rPr lang="de-DE" smtClean="0"/>
              <a:pPr/>
              <a:t>17.11.2018</a:t>
            </a:fld>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
        <p:nvSpPr>
          <p:cNvPr id="6" name="Foliennummernplatzhalter 5"/>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761F2B5-068B-4CC9-BCE2-5552CE5DAE6E}" type="datetime1">
              <a:rPr lang="de-DE" smtClean="0"/>
              <a:pPr/>
              <a:t>17.11.2018</a:t>
            </a:fld>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
        <p:nvSpPr>
          <p:cNvPr id="6" name="Foliennummernplatzhalter 5"/>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63F8BB27-B8DC-479F-BD63-DE44760C034E}" type="datetime1">
              <a:rPr lang="de-DE" smtClean="0"/>
              <a:pPr/>
              <a:t>17.11.2018</a:t>
            </a:fld>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
        <p:nvSpPr>
          <p:cNvPr id="6" name="Foliennummernplatzhalter 5"/>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8007876F-317A-4389-8831-B319B448D2AD}" type="datetime1">
              <a:rPr lang="de-DE" smtClean="0"/>
              <a:pPr/>
              <a:t>17.11.2018</a:t>
            </a:fld>
            <a:endParaRPr lang="de-DE" dirty="0"/>
          </a:p>
        </p:txBody>
      </p:sp>
      <p:sp>
        <p:nvSpPr>
          <p:cNvPr id="6" name="Fußzeilenplatzhalter 5"/>
          <p:cNvSpPr>
            <a:spLocks noGrp="1"/>
          </p:cNvSpPr>
          <p:nvPr>
            <p:ph type="ftr" sz="quarter" idx="11"/>
          </p:nvPr>
        </p:nvSpPr>
        <p:spPr/>
        <p:txBody>
          <a:bodyPr/>
          <a:lstStyle/>
          <a:p>
            <a:r>
              <a:rPr lang="de-DE" dirty="0" smtClean="0"/>
              <a:t>Dr. Hans Arenhoevel</a:t>
            </a:r>
            <a:endParaRPr lang="de-DE" dirty="0"/>
          </a:p>
        </p:txBody>
      </p:sp>
      <p:sp>
        <p:nvSpPr>
          <p:cNvPr id="7" name="Foliennummernplatzhalter 6"/>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899EA07D-7882-48AC-8484-34FE4368D62F}" type="datetime1">
              <a:rPr lang="de-DE" smtClean="0"/>
              <a:pPr/>
              <a:t>17.11.2018</a:t>
            </a:fld>
            <a:endParaRPr lang="de-DE" dirty="0"/>
          </a:p>
        </p:txBody>
      </p:sp>
      <p:sp>
        <p:nvSpPr>
          <p:cNvPr id="8" name="Fußzeilenplatzhalter 7"/>
          <p:cNvSpPr>
            <a:spLocks noGrp="1"/>
          </p:cNvSpPr>
          <p:nvPr>
            <p:ph type="ftr" sz="quarter" idx="11"/>
          </p:nvPr>
        </p:nvSpPr>
        <p:spPr/>
        <p:txBody>
          <a:bodyPr/>
          <a:lstStyle/>
          <a:p>
            <a:r>
              <a:rPr lang="de-DE" dirty="0" smtClean="0"/>
              <a:t>Dr. Hans Arenhoevel</a:t>
            </a:r>
            <a:endParaRPr lang="de-DE" dirty="0"/>
          </a:p>
        </p:txBody>
      </p:sp>
      <p:sp>
        <p:nvSpPr>
          <p:cNvPr id="9" name="Foliennummernplatzhalter 8"/>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47AA4899-524E-40BF-B30E-C0EE415C05B0}" type="datetime1">
              <a:rPr lang="de-DE" smtClean="0"/>
              <a:pPr/>
              <a:t>17.11.2018</a:t>
            </a:fld>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
        <p:nvSpPr>
          <p:cNvPr id="5" name="Foliennummernplatzhalter 4"/>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5E38315-2431-48D0-AC82-5BAE8CFEEF67}" type="datetime1">
              <a:rPr lang="de-DE" smtClean="0"/>
              <a:pPr/>
              <a:t>17.11.2018</a:t>
            </a:fld>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
        <p:nvSpPr>
          <p:cNvPr id="4" name="Foliennummernplatzhalter 3"/>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38DED26-771F-42D3-B5D1-00E73EED827E}" type="datetime1">
              <a:rPr lang="de-DE" smtClean="0"/>
              <a:pPr/>
              <a:t>17.11.2018</a:t>
            </a:fld>
            <a:endParaRPr lang="de-DE" dirty="0"/>
          </a:p>
        </p:txBody>
      </p:sp>
      <p:sp>
        <p:nvSpPr>
          <p:cNvPr id="6" name="Fußzeilenplatzhalter 5"/>
          <p:cNvSpPr>
            <a:spLocks noGrp="1"/>
          </p:cNvSpPr>
          <p:nvPr>
            <p:ph type="ftr" sz="quarter" idx="11"/>
          </p:nvPr>
        </p:nvSpPr>
        <p:spPr/>
        <p:txBody>
          <a:bodyPr/>
          <a:lstStyle/>
          <a:p>
            <a:r>
              <a:rPr lang="de-DE" dirty="0" smtClean="0"/>
              <a:t>Dr. Hans Arenhoevel</a:t>
            </a:r>
            <a:endParaRPr lang="de-DE" dirty="0"/>
          </a:p>
        </p:txBody>
      </p:sp>
      <p:sp>
        <p:nvSpPr>
          <p:cNvPr id="7" name="Foliennummernplatzhalter 6"/>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D28EFD7A-7015-45DC-8C0C-EBA095E4FDC8}" type="datetime1">
              <a:rPr lang="de-DE" smtClean="0"/>
              <a:pPr/>
              <a:t>17.11.2018</a:t>
            </a:fld>
            <a:endParaRPr lang="de-DE" dirty="0"/>
          </a:p>
        </p:txBody>
      </p:sp>
      <p:sp>
        <p:nvSpPr>
          <p:cNvPr id="6" name="Fußzeilenplatzhalter 5"/>
          <p:cNvSpPr>
            <a:spLocks noGrp="1"/>
          </p:cNvSpPr>
          <p:nvPr>
            <p:ph type="ftr" sz="quarter" idx="11"/>
          </p:nvPr>
        </p:nvSpPr>
        <p:spPr/>
        <p:txBody>
          <a:bodyPr/>
          <a:lstStyle/>
          <a:p>
            <a:r>
              <a:rPr lang="de-DE" dirty="0" smtClean="0"/>
              <a:t>Dr. Hans Arenhoevel</a:t>
            </a:r>
            <a:endParaRPr lang="de-DE" dirty="0"/>
          </a:p>
        </p:txBody>
      </p:sp>
      <p:sp>
        <p:nvSpPr>
          <p:cNvPr id="7" name="Foliennummernplatzhalter 6"/>
          <p:cNvSpPr>
            <a:spLocks noGrp="1"/>
          </p:cNvSpPr>
          <p:nvPr>
            <p:ph type="sldNum" sz="quarter" idx="12"/>
          </p:nvPr>
        </p:nvSpPr>
        <p:spPr/>
        <p:txBody>
          <a:bodyPr/>
          <a:lstStyle/>
          <a:p>
            <a:fld id="{040192D4-C91C-4C67-86CA-400C18AE858A}" type="slidenum">
              <a:rPr lang="de-DE" smtClean="0"/>
              <a:pPr/>
              <a:t>‹Nr.›</a:t>
            </a:fld>
            <a:endParaRPr lang="de-DE"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A634C-9DBB-4DD5-ABC9-CCC795FFFE9B}" type="datetime1">
              <a:rPr lang="de-DE" smtClean="0"/>
              <a:pPr/>
              <a:t>17.11.2018</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smtClean="0"/>
              <a:t>Dr. Hans Arenhoevel</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192D4-C91C-4C67-86CA-400C18AE858A}" type="slidenum">
              <a:rPr lang="de-DE" smtClean="0"/>
              <a:pPr/>
              <a:t>‹Nr.›</a:t>
            </a:fld>
            <a:endParaRPr lang="de-DE"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200" dirty="0" smtClean="0"/>
              <a:t>Vortrag „ Der Deckrüde“ auf der Tagung für Zuchtwarte und Züchter am 18.11. 2018 in </a:t>
            </a:r>
            <a:r>
              <a:rPr lang="de-DE" sz="3200" dirty="0" smtClean="0"/>
              <a:t>Sülstorf</a:t>
            </a:r>
            <a:r>
              <a:rPr lang="de-DE" sz="3200" dirty="0" smtClean="0"/>
              <a:t> </a:t>
            </a:r>
            <a:endParaRPr lang="de-DE" sz="3200" dirty="0"/>
          </a:p>
        </p:txBody>
      </p:sp>
      <p:pic>
        <p:nvPicPr>
          <p:cNvPr id="6" name="Inhaltsplatzhalter 5" descr="cimg0004.jpg"/>
          <p:cNvPicPr>
            <a:picLocks noGrp="1" noChangeAspect="1"/>
          </p:cNvPicPr>
          <p:nvPr>
            <p:ph idx="1"/>
          </p:nvPr>
        </p:nvPicPr>
        <p:blipFill>
          <a:blip r:embed="rId2" cstate="print"/>
          <a:stretch>
            <a:fillRect/>
          </a:stretch>
        </p:blipFill>
        <p:spPr>
          <a:xfrm>
            <a:off x="1180177" y="1600200"/>
            <a:ext cx="6783645"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Sinus </a:t>
            </a:r>
            <a:r>
              <a:rPr lang="de-DE" dirty="0" smtClean="0"/>
              <a:t>urogenitalis</a:t>
            </a:r>
            <a:r>
              <a:rPr lang="de-DE" dirty="0" smtClean="0"/>
              <a:t>, Urnierengang und Müllerscher Gang</a:t>
            </a:r>
            <a:endParaRPr lang="de-DE" dirty="0"/>
          </a:p>
        </p:txBody>
      </p:sp>
      <p:pic>
        <p:nvPicPr>
          <p:cNvPr id="5" name="Inhaltsplatzhalter 4" descr="PIC_0528.JPG"/>
          <p:cNvPicPr>
            <a:picLocks noGrp="1" noChangeAspect="1"/>
          </p:cNvPicPr>
          <p:nvPr>
            <p:ph idx="1"/>
          </p:nvPr>
        </p:nvPicPr>
        <p:blipFill>
          <a:blip r:embed="rId2" cstate="print"/>
          <a:srcRect l="10534" t="5144" r="12874"/>
          <a:stretch>
            <a:fillRect/>
          </a:stretch>
        </p:blipFill>
        <p:spPr>
          <a:xfrm rot="5400000">
            <a:off x="2177564" y="2439060"/>
            <a:ext cx="4392488" cy="3060000"/>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3514402"/>
          </a:xfrm>
        </p:spPr>
        <p:txBody>
          <a:bodyPr>
            <a:normAutofit/>
          </a:bodyPr>
          <a:lstStyle/>
          <a:p>
            <a:r>
              <a:rPr lang="de-DE" dirty="0" smtClean="0"/>
              <a:t>Durch das Antimüller-Hormon, das in den Hoden produziert wird, bildet sich der „weibliche“  Müllergang  zurück </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Keimdrüsenanlage bei der Hündin,  Müllerscher Gang </a:t>
            </a:r>
            <a:endParaRPr lang="de-DE" dirty="0"/>
          </a:p>
        </p:txBody>
      </p:sp>
      <p:pic>
        <p:nvPicPr>
          <p:cNvPr id="6" name="Bildplatzhalter 5" descr="PIC_0531.JPG"/>
          <p:cNvPicPr>
            <a:picLocks noGrp="1" noChangeAspect="1"/>
          </p:cNvPicPr>
          <p:nvPr>
            <p:ph type="pic" idx="1"/>
          </p:nvPr>
        </p:nvPicPr>
        <p:blipFill>
          <a:blip r:embed="rId2" cstate="print"/>
          <a:srcRect l="12500" r="12500" b="7059"/>
          <a:stretch>
            <a:fillRect/>
          </a:stretch>
        </p:blipFill>
        <p:spPr>
          <a:xfrm>
            <a:off x="1792288" y="612775"/>
            <a:ext cx="5486400" cy="3824337"/>
          </a:xfrm>
        </p:spPr>
      </p:pic>
      <p:sp>
        <p:nvSpPr>
          <p:cNvPr id="4" name="Textplatzhalter 3"/>
          <p:cNvSpPr>
            <a:spLocks noGrp="1"/>
          </p:cNvSpPr>
          <p:nvPr>
            <p:ph type="body" sz="half" idx="2"/>
          </p:nvPr>
        </p:nvSpPr>
        <p:spPr/>
        <p:txBody>
          <a:bodyPr/>
          <a:lstStyle/>
          <a:p>
            <a:r>
              <a:rPr lang="de-DE" dirty="0" smtClean="0"/>
              <a:t>Umformung des </a:t>
            </a:r>
            <a:r>
              <a:rPr lang="de-DE" dirty="0" smtClean="0"/>
              <a:t>Müllerschen</a:t>
            </a:r>
            <a:r>
              <a:rPr lang="de-DE" dirty="0" smtClean="0"/>
              <a:t> Ganges zum weiblichen Genitale</a:t>
            </a:r>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Urnierengang ( Wolfscher Gang ) und Müllerscher Gang</a:t>
            </a:r>
            <a:endParaRPr lang="de-DE" dirty="0"/>
          </a:p>
        </p:txBody>
      </p:sp>
      <p:pic>
        <p:nvPicPr>
          <p:cNvPr id="5" name="Inhaltsplatzhalter 4" descr="PIC_0531.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Müllerscher und Wolfscher Gang</a:t>
            </a:r>
            <a:endParaRPr lang="de-DE" dirty="0"/>
          </a:p>
        </p:txBody>
      </p:sp>
      <p:pic>
        <p:nvPicPr>
          <p:cNvPr id="5" name="Inhaltsplatzhalter 4" descr="PIC_0541.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764705"/>
            <a:ext cx="7772400" cy="1008111"/>
          </a:xfrm>
        </p:spPr>
        <p:txBody>
          <a:bodyPr/>
          <a:lstStyle/>
          <a:p>
            <a:r>
              <a:rPr lang="de-DE" dirty="0" smtClean="0"/>
              <a:t>Abstieg der Hoden</a:t>
            </a:r>
            <a:endParaRPr lang="de-DE" dirty="0"/>
          </a:p>
        </p:txBody>
      </p:sp>
      <p:sp>
        <p:nvSpPr>
          <p:cNvPr id="3" name="Untertitel 2"/>
          <p:cNvSpPr>
            <a:spLocks noGrp="1"/>
          </p:cNvSpPr>
          <p:nvPr>
            <p:ph type="subTitle" idx="1"/>
          </p:nvPr>
        </p:nvSpPr>
        <p:spPr>
          <a:xfrm>
            <a:off x="1371600" y="2276872"/>
            <a:ext cx="6400800" cy="3361928"/>
          </a:xfrm>
        </p:spPr>
        <p:txBody>
          <a:bodyPr>
            <a:normAutofit/>
          </a:bodyPr>
          <a:lstStyle/>
          <a:p>
            <a:r>
              <a:rPr lang="de-DE" sz="2000" dirty="0" smtClean="0"/>
              <a:t>Die Hoden wandern von ihrer Lage hinter den Nieren entlang des Hodenleitbandes durch den Leistenkanal </a:t>
            </a:r>
          </a:p>
          <a:p>
            <a:r>
              <a:rPr lang="de-DE" sz="2000" dirty="0" smtClean="0"/>
              <a:t>in den Hodensack							</a:t>
            </a:r>
          </a:p>
          <a:p>
            <a:r>
              <a:rPr lang="de-DE" sz="2000" dirty="0" smtClean="0"/>
              <a:t>Frühestens  ab der 4. Woche  sind die Hoden im Hodensack </a:t>
            </a:r>
          </a:p>
          <a:p>
            <a:r>
              <a:rPr lang="de-DE" sz="2000" dirty="0" smtClean="0"/>
              <a:t>zu fühlen</a:t>
            </a:r>
          </a:p>
          <a:p>
            <a:endParaRPr lang="de-DE" sz="2000" dirty="0" smtClean="0"/>
          </a:p>
          <a:p>
            <a:r>
              <a:rPr lang="de-DE" sz="2000" dirty="0" smtClean="0"/>
              <a:t>Mit ca. 6  ½  Wochen ist bei 98 % der Rüden der Hodenabstieg abgeschlossen </a:t>
            </a:r>
            <a:endParaRPr lang="de-DE" sz="2000"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flipV="1">
            <a:off x="1792288" y="5367338"/>
            <a:ext cx="5486400" cy="77886"/>
          </a:xfrm>
        </p:spPr>
        <p:txBody>
          <a:bodyPr>
            <a:normAutofit fontScale="90000"/>
          </a:bodyPr>
          <a:lstStyle/>
          <a:p>
            <a:r>
              <a:rPr lang="de-DE" dirty="0" smtClean="0"/>
              <a:t>Abstieg des Hoden</a:t>
            </a:r>
            <a:endParaRPr lang="de-DE" dirty="0"/>
          </a:p>
        </p:txBody>
      </p:sp>
      <p:pic>
        <p:nvPicPr>
          <p:cNvPr id="6" name="Bildplatzhalter 5" descr="PIC_0499.JPG"/>
          <p:cNvPicPr>
            <a:picLocks noGrp="1" noChangeAspect="1"/>
          </p:cNvPicPr>
          <p:nvPr>
            <p:ph type="pic" idx="1"/>
          </p:nvPr>
        </p:nvPicPr>
        <p:blipFill>
          <a:blip r:embed="rId2" cstate="print"/>
          <a:srcRect l="19391" r="12500" b="5309"/>
          <a:stretch>
            <a:fillRect/>
          </a:stretch>
        </p:blipFill>
        <p:spPr>
          <a:xfrm>
            <a:off x="1979712" y="692696"/>
            <a:ext cx="4982344" cy="3896345"/>
          </a:xfrm>
        </p:spPr>
      </p:pic>
      <p:sp>
        <p:nvSpPr>
          <p:cNvPr id="4" name="Textplatzhalter 3"/>
          <p:cNvSpPr>
            <a:spLocks noGrp="1"/>
          </p:cNvSpPr>
          <p:nvPr>
            <p:ph type="body" sz="half" idx="2"/>
          </p:nvPr>
        </p:nvSpPr>
        <p:spPr>
          <a:xfrm>
            <a:off x="1792288" y="4797152"/>
            <a:ext cx="5486400" cy="216024"/>
          </a:xfrm>
        </p:spPr>
        <p:txBody>
          <a:bodyPr>
            <a:normAutofit fontScale="70000" lnSpcReduction="20000"/>
          </a:bodyPr>
          <a:lstStyle/>
          <a:p>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Harn- und Geschlechtsorgane des Rüden</a:t>
            </a:r>
            <a:endParaRPr lang="de-DE" dirty="0"/>
          </a:p>
        </p:txBody>
      </p:sp>
      <p:pic>
        <p:nvPicPr>
          <p:cNvPr id="5" name="Inhaltsplatzhalter 4" descr="PIC_0554.JPG"/>
          <p:cNvPicPr>
            <a:picLocks noGrp="1" noChangeAspect="1"/>
          </p:cNvPicPr>
          <p:nvPr>
            <p:ph idx="1"/>
          </p:nvPr>
        </p:nvPicPr>
        <p:blipFill>
          <a:blip r:embed="rId2" cstate="print"/>
          <a:srcRect l="19572" r="13308" b="23000"/>
          <a:stretch>
            <a:fillRect/>
          </a:stretch>
        </p:blipFill>
        <p:spPr>
          <a:xfrm>
            <a:off x="2123728" y="2132856"/>
            <a:ext cx="5400600" cy="3484984"/>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Aufbau des Hoden : </a:t>
            </a:r>
            <a:r>
              <a:rPr lang="de-DE" sz="1600" dirty="0" smtClean="0"/>
              <a:t>1 Hodenhaut, 2. Zwischenhaut, 3. Hodenläppchen, 4. Zwischenspalt,</a:t>
            </a:r>
            <a:br>
              <a:rPr lang="de-DE" sz="1600" dirty="0" smtClean="0"/>
            </a:br>
            <a:r>
              <a:rPr lang="de-DE" sz="1600" dirty="0" smtClean="0"/>
              <a:t> 5. gewundene Samenkanälchen, 6. gerade Samenkanälchen, 7. Hodennetz, 8. Samengang,</a:t>
            </a:r>
            <a:br>
              <a:rPr lang="de-DE" sz="1600" dirty="0" smtClean="0"/>
            </a:br>
            <a:r>
              <a:rPr lang="de-DE" sz="1600" dirty="0" smtClean="0"/>
              <a:t> 9. Nebenhodengang, 10. Anfang des Samenganges </a:t>
            </a:r>
            <a:endParaRPr lang="de-DE" sz="1600" dirty="0"/>
          </a:p>
        </p:txBody>
      </p:sp>
      <p:pic>
        <p:nvPicPr>
          <p:cNvPr id="5" name="Inhaltsplatzhalter 4" descr="PIC_0505.JPG"/>
          <p:cNvPicPr>
            <a:picLocks noGrp="1" noChangeAspect="1"/>
          </p:cNvPicPr>
          <p:nvPr>
            <p:ph idx="1"/>
          </p:nvPr>
        </p:nvPicPr>
        <p:blipFill>
          <a:blip r:embed="rId2" cstate="print"/>
          <a:srcRect t="15589" r="43504" b="13094"/>
          <a:stretch>
            <a:fillRect/>
          </a:stretch>
        </p:blipFill>
        <p:spPr>
          <a:xfrm rot="5400000">
            <a:off x="1871471" y="1737042"/>
            <a:ext cx="4320481" cy="4104000"/>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Hodengröße </a:t>
            </a:r>
            <a:endParaRPr lang="de-DE" dirty="0"/>
          </a:p>
        </p:txBody>
      </p:sp>
      <p:pic>
        <p:nvPicPr>
          <p:cNvPr id="5" name="Inhaltsplatzhalter 4" descr="PIC_0489.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04665"/>
            <a:ext cx="7772400" cy="2160239"/>
          </a:xfrm>
        </p:spPr>
        <p:txBody>
          <a:bodyPr/>
          <a:lstStyle/>
          <a:p>
            <a:r>
              <a:rPr lang="de-DE" dirty="0" smtClean="0"/>
              <a:t>Der Deckrüde</a:t>
            </a:r>
            <a:endParaRPr lang="de-DE" dirty="0"/>
          </a:p>
        </p:txBody>
      </p:sp>
      <p:sp>
        <p:nvSpPr>
          <p:cNvPr id="3" name="Untertitel 2"/>
          <p:cNvSpPr>
            <a:spLocks noGrp="1"/>
          </p:cNvSpPr>
          <p:nvPr>
            <p:ph type="subTitle" idx="1"/>
          </p:nvPr>
        </p:nvSpPr>
        <p:spPr>
          <a:xfrm>
            <a:off x="1371600" y="2276872"/>
            <a:ext cx="6400800" cy="3960440"/>
          </a:xfrm>
        </p:spPr>
        <p:txBody>
          <a:bodyPr>
            <a:normAutofit lnSpcReduction="10000"/>
          </a:bodyPr>
          <a:lstStyle/>
          <a:p>
            <a:endParaRPr lang="de-DE" sz="2400" b="1" dirty="0" smtClean="0"/>
          </a:p>
          <a:p>
            <a:r>
              <a:rPr lang="de-DE" sz="2400" b="1" dirty="0" smtClean="0"/>
              <a:t>Der Rüde in der PSK-Zuchtordnung</a:t>
            </a:r>
          </a:p>
          <a:p>
            <a:r>
              <a:rPr lang="de-DE" sz="2400" b="1" dirty="0" smtClean="0"/>
              <a:t>Embryonale Entwicklung </a:t>
            </a:r>
          </a:p>
          <a:p>
            <a:r>
              <a:rPr lang="de-DE" sz="2400" b="1" dirty="0" smtClean="0"/>
              <a:t>Entwicklung  bis zur Geschlechtsreife</a:t>
            </a:r>
          </a:p>
          <a:p>
            <a:r>
              <a:rPr lang="de-DE" sz="2400" b="1" dirty="0" smtClean="0"/>
              <a:t>Anatomie</a:t>
            </a:r>
          </a:p>
          <a:p>
            <a:r>
              <a:rPr lang="de-DE" sz="2400" b="1" dirty="0" smtClean="0"/>
              <a:t>Deckakt</a:t>
            </a:r>
          </a:p>
          <a:p>
            <a:r>
              <a:rPr lang="de-DE" sz="2400" b="1" dirty="0" smtClean="0"/>
              <a:t>Künstliche Besamung</a:t>
            </a:r>
          </a:p>
          <a:p>
            <a:r>
              <a:rPr lang="de-DE" sz="2400" b="1" dirty="0" smtClean="0"/>
              <a:t>Spezielle Erkrankungen beim Rüden</a:t>
            </a:r>
          </a:p>
          <a:p>
            <a:r>
              <a:rPr lang="de-DE" sz="2400" b="1" dirty="0" smtClean="0"/>
              <a:t>Deckhygiene</a:t>
            </a:r>
          </a:p>
          <a:p>
            <a:endParaRPr lang="de-DE" dirty="0" smtClean="0"/>
          </a:p>
          <a:p>
            <a:endParaRPr lang="de-DE" dirty="0" smtClean="0"/>
          </a:p>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Linksseitiger </a:t>
            </a:r>
            <a:r>
              <a:rPr lang="de-DE" sz="2800" dirty="0" smtClean="0"/>
              <a:t>abdomineller</a:t>
            </a:r>
            <a:r>
              <a:rPr lang="de-DE" sz="2800" dirty="0" smtClean="0"/>
              <a:t> Kryptorchismus </a:t>
            </a:r>
            <a:endParaRPr lang="de-DE" sz="2800" dirty="0"/>
          </a:p>
        </p:txBody>
      </p:sp>
      <p:pic>
        <p:nvPicPr>
          <p:cNvPr id="5" name="Inhaltsplatzhalter 4" descr="PIC_0504.JPG"/>
          <p:cNvPicPr>
            <a:picLocks noGrp="1" noChangeAspect="1"/>
          </p:cNvPicPr>
          <p:nvPr>
            <p:ph idx="1"/>
          </p:nvPr>
        </p:nvPicPr>
        <p:blipFill>
          <a:blip r:embed="rId2" cstate="print"/>
          <a:srcRect l="13979"/>
          <a:stretch>
            <a:fillRect/>
          </a:stretch>
        </p:blipFill>
        <p:spPr>
          <a:xfrm rot="5400000">
            <a:off x="2735795" y="1520789"/>
            <a:ext cx="4032448" cy="3672408"/>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035496"/>
            <a:ext cx="7772400" cy="3456384"/>
          </a:xfrm>
        </p:spPr>
        <p:txBody>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Kryptorchismus</a:t>
            </a:r>
            <a:endParaRPr lang="de-DE" dirty="0"/>
          </a:p>
        </p:txBody>
      </p:sp>
      <p:sp>
        <p:nvSpPr>
          <p:cNvPr id="3" name="Untertitel 2"/>
          <p:cNvSpPr>
            <a:spLocks noGrp="1"/>
          </p:cNvSpPr>
          <p:nvPr>
            <p:ph type="subTitle" idx="1"/>
          </p:nvPr>
        </p:nvSpPr>
        <p:spPr>
          <a:xfrm>
            <a:off x="1371600" y="2420888"/>
            <a:ext cx="6400800" cy="3217912"/>
          </a:xfrm>
        </p:spPr>
        <p:txBody>
          <a:bodyPr>
            <a:normAutofit/>
          </a:bodyPr>
          <a:lstStyle/>
          <a:p>
            <a:r>
              <a:rPr lang="de-DE" sz="2400" dirty="0" smtClean="0"/>
              <a:t>Abdomineller</a:t>
            </a:r>
            <a:r>
              <a:rPr lang="de-DE" sz="2400" dirty="0" smtClean="0"/>
              <a:t> Kryptorchismus</a:t>
            </a:r>
          </a:p>
          <a:p>
            <a:r>
              <a:rPr lang="de-DE" sz="2400" dirty="0" smtClean="0"/>
              <a:t>Inquinaler</a:t>
            </a:r>
            <a:r>
              <a:rPr lang="de-DE" sz="2400" dirty="0" smtClean="0"/>
              <a:t> Kryptorchismus</a:t>
            </a:r>
          </a:p>
          <a:p>
            <a:r>
              <a:rPr lang="de-DE" sz="2400" dirty="0" smtClean="0"/>
              <a:t>Pendelhoden</a:t>
            </a:r>
          </a:p>
          <a:p>
            <a:r>
              <a:rPr lang="de-DE" sz="2400" dirty="0" smtClean="0"/>
              <a:t>Ektopischer</a:t>
            </a:r>
            <a:r>
              <a:rPr lang="de-DE" sz="2400" dirty="0" smtClean="0"/>
              <a:t> Hoden</a:t>
            </a:r>
          </a:p>
          <a:p>
            <a:r>
              <a:rPr lang="de-DE" sz="2400" dirty="0" smtClean="0"/>
              <a:t>Monorchie</a:t>
            </a:r>
            <a:r>
              <a:rPr lang="de-DE" sz="2400" dirty="0" smtClean="0"/>
              <a:t>/</a:t>
            </a:r>
            <a:r>
              <a:rPr lang="de-DE" sz="2400" dirty="0" smtClean="0"/>
              <a:t>Anorchie</a:t>
            </a:r>
            <a:endParaRPr lang="de-DE" sz="2400"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20689"/>
            <a:ext cx="7772400" cy="580150"/>
          </a:xfrm>
        </p:spPr>
        <p:txBody>
          <a:bodyPr>
            <a:normAutofit fontScale="90000"/>
          </a:bodyPr>
          <a:lstStyle/>
          <a:p>
            <a:r>
              <a:rPr lang="de-DE" dirty="0" smtClean="0"/>
              <a:t>Folgen des Kryptorchismus</a:t>
            </a:r>
            <a:endParaRPr lang="de-DE" dirty="0"/>
          </a:p>
        </p:txBody>
      </p:sp>
      <p:sp>
        <p:nvSpPr>
          <p:cNvPr id="3" name="Untertitel 2"/>
          <p:cNvSpPr>
            <a:spLocks noGrp="1"/>
          </p:cNvSpPr>
          <p:nvPr>
            <p:ph type="subTitle" idx="1"/>
          </p:nvPr>
        </p:nvSpPr>
        <p:spPr>
          <a:xfrm>
            <a:off x="1371600" y="1772816"/>
            <a:ext cx="6400800" cy="3865984"/>
          </a:xfrm>
        </p:spPr>
        <p:txBody>
          <a:bodyPr/>
          <a:lstStyle/>
          <a:p>
            <a:r>
              <a:rPr lang="de-DE" sz="2000" dirty="0" smtClean="0"/>
              <a:t>Die </a:t>
            </a:r>
            <a:r>
              <a:rPr lang="de-DE" sz="2000" dirty="0" smtClean="0"/>
              <a:t>Spermienproduktion</a:t>
            </a:r>
            <a:endParaRPr lang="de-DE" sz="2000" dirty="0" smtClean="0"/>
          </a:p>
          <a:p>
            <a:r>
              <a:rPr lang="de-DE" sz="2000" dirty="0" smtClean="0"/>
              <a:t>ist gestört oder fehlt ganz.</a:t>
            </a:r>
          </a:p>
          <a:p>
            <a:r>
              <a:rPr lang="de-DE" sz="2000" dirty="0" smtClean="0"/>
              <a:t> </a:t>
            </a:r>
          </a:p>
          <a:p>
            <a:r>
              <a:rPr lang="de-DE" sz="2000" dirty="0" smtClean="0"/>
              <a:t>Die Hormonproduktion ist</a:t>
            </a:r>
          </a:p>
          <a:p>
            <a:r>
              <a:rPr lang="de-DE" sz="2000" dirty="0" smtClean="0"/>
              <a:t>normal oder gesteigert.</a:t>
            </a:r>
          </a:p>
          <a:p>
            <a:endParaRPr lang="de-DE" sz="2000" dirty="0" smtClean="0"/>
          </a:p>
          <a:p>
            <a:r>
              <a:rPr lang="de-DE" sz="2000" dirty="0" smtClean="0"/>
              <a:t>Die </a:t>
            </a:r>
            <a:r>
              <a:rPr lang="de-DE" sz="2000" dirty="0" smtClean="0"/>
              <a:t>kryptorchiden</a:t>
            </a:r>
            <a:r>
              <a:rPr lang="de-DE" sz="2000" dirty="0" smtClean="0"/>
              <a:t> Hoden</a:t>
            </a:r>
          </a:p>
          <a:p>
            <a:r>
              <a:rPr lang="de-DE" sz="2000" dirty="0" smtClean="0"/>
              <a:t>neigen mit steigendem Alter zu Tumorbildungen</a:t>
            </a:r>
          </a:p>
          <a:p>
            <a:r>
              <a:rPr lang="de-DE" sz="2000" dirty="0" smtClean="0"/>
              <a:t>oder zu Torsionen.</a:t>
            </a:r>
          </a:p>
          <a:p>
            <a:endParaRPr lang="de-DE" dirty="0" smtClean="0"/>
          </a:p>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92697"/>
            <a:ext cx="7772400" cy="1872207"/>
          </a:xfrm>
        </p:spPr>
        <p:txBody>
          <a:bodyPr/>
          <a:lstStyle/>
          <a:p>
            <a:r>
              <a:rPr lang="de-DE" dirty="0" smtClean="0"/>
              <a:t>Erkrankungen der Hoden</a:t>
            </a:r>
            <a:endParaRPr lang="de-DE" dirty="0"/>
          </a:p>
        </p:txBody>
      </p:sp>
      <p:sp>
        <p:nvSpPr>
          <p:cNvPr id="3" name="Untertitel 2"/>
          <p:cNvSpPr>
            <a:spLocks noGrp="1"/>
          </p:cNvSpPr>
          <p:nvPr>
            <p:ph type="subTitle" idx="1"/>
          </p:nvPr>
        </p:nvSpPr>
        <p:spPr>
          <a:xfrm>
            <a:off x="1371600" y="2348880"/>
            <a:ext cx="6400800" cy="3289920"/>
          </a:xfrm>
        </p:spPr>
        <p:txBody>
          <a:bodyPr>
            <a:normAutofit/>
          </a:bodyPr>
          <a:lstStyle/>
          <a:p>
            <a:endParaRPr lang="de-DE" sz="2400" dirty="0" smtClean="0"/>
          </a:p>
          <a:p>
            <a:r>
              <a:rPr lang="de-DE" sz="2400" dirty="0" smtClean="0"/>
              <a:t>Fehlbildungen</a:t>
            </a:r>
          </a:p>
          <a:p>
            <a:r>
              <a:rPr lang="de-DE" sz="2400" dirty="0" smtClean="0"/>
              <a:t>Hodenentzündungen</a:t>
            </a:r>
          </a:p>
          <a:p>
            <a:r>
              <a:rPr lang="de-DE" sz="2400" dirty="0" smtClean="0"/>
              <a:t>Zirkulationsstörungen</a:t>
            </a:r>
          </a:p>
          <a:p>
            <a:r>
              <a:rPr lang="de-DE" sz="2400" dirty="0" smtClean="0"/>
              <a:t>Tumore</a:t>
            </a:r>
          </a:p>
          <a:p>
            <a:r>
              <a:rPr lang="de-DE" sz="2400" dirty="0" smtClean="0"/>
              <a:t>Funktionsstörungen</a:t>
            </a:r>
          </a:p>
          <a:p>
            <a:r>
              <a:rPr lang="de-DE" sz="2400" dirty="0" smtClean="0"/>
              <a:t>Hodenatrophie</a:t>
            </a:r>
            <a:endParaRPr lang="de-DE" sz="2400"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3212976"/>
            <a:ext cx="5486400" cy="504056"/>
          </a:xfrm>
        </p:spPr>
        <p:txBody>
          <a:bodyPr>
            <a:noAutofit/>
          </a:bodyPr>
          <a:lstStyle/>
          <a:p>
            <a:r>
              <a:rPr lang="de-DE" sz="3200" dirty="0" smtClean="0"/>
              <a:t>Hodentumore</a:t>
            </a:r>
            <a:endParaRPr lang="de-DE" sz="3200" dirty="0"/>
          </a:p>
        </p:txBody>
      </p:sp>
      <p:pic>
        <p:nvPicPr>
          <p:cNvPr id="6" name="Bildplatzhalter 5" descr="PIC_0520.JPG"/>
          <p:cNvPicPr>
            <a:picLocks noGrp="1" noChangeAspect="1"/>
          </p:cNvPicPr>
          <p:nvPr>
            <p:ph type="pic" idx="1"/>
          </p:nvPr>
        </p:nvPicPr>
        <p:blipFill>
          <a:blip r:embed="rId2" cstate="print"/>
          <a:stretch>
            <a:fillRect/>
          </a:stretch>
        </p:blipFill>
        <p:spPr>
          <a:xfrm>
            <a:off x="2799821" y="612775"/>
            <a:ext cx="3471333" cy="1952625"/>
          </a:xfrm>
        </p:spPr>
      </p:pic>
      <p:sp>
        <p:nvSpPr>
          <p:cNvPr id="4" name="Textplatzhalter 3"/>
          <p:cNvSpPr>
            <a:spLocks noGrp="1"/>
          </p:cNvSpPr>
          <p:nvPr>
            <p:ph type="body" sz="half" idx="2"/>
          </p:nvPr>
        </p:nvSpPr>
        <p:spPr>
          <a:xfrm>
            <a:off x="1792288" y="3789040"/>
            <a:ext cx="5486400" cy="2383160"/>
          </a:xfrm>
        </p:spPr>
        <p:txBody>
          <a:bodyPr/>
          <a:lstStyle/>
          <a:p>
            <a:r>
              <a:rPr lang="de-DE" sz="3200" dirty="0" smtClean="0"/>
              <a:t>Leydigsche</a:t>
            </a:r>
            <a:r>
              <a:rPr lang="de-DE" sz="3200" dirty="0" smtClean="0"/>
              <a:t> Zwischenzell-Tumoren</a:t>
            </a:r>
          </a:p>
          <a:p>
            <a:r>
              <a:rPr lang="de-DE" sz="3200" dirty="0" smtClean="0"/>
              <a:t>Seminome</a:t>
            </a:r>
            <a:endParaRPr lang="de-DE" sz="3200" dirty="0" smtClean="0"/>
          </a:p>
          <a:p>
            <a:r>
              <a:rPr lang="de-DE" sz="3200" dirty="0" smtClean="0"/>
              <a:t>Sertolizelltumore</a:t>
            </a:r>
            <a:endParaRPr lang="de-DE" sz="3200" dirty="0" smtClean="0"/>
          </a:p>
          <a:p>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314602"/>
          </a:xfrm>
        </p:spPr>
        <p:txBody>
          <a:bodyPr>
            <a:normAutofit/>
          </a:bodyPr>
          <a:lstStyle/>
          <a:p>
            <a:r>
              <a:rPr lang="de-DE" dirty="0" smtClean="0"/>
              <a:t>Folgen der Hodentumoren sind </a:t>
            </a:r>
            <a:r>
              <a:rPr lang="de-DE" sz="3200" dirty="0" smtClean="0"/>
              <a:t>Feminisierung </a:t>
            </a:r>
            <a:br>
              <a:rPr lang="de-DE" sz="3200" dirty="0" smtClean="0"/>
            </a:br>
            <a:r>
              <a:rPr lang="de-DE" sz="3200" dirty="0" smtClean="0"/>
              <a:t>Unfruchtbarkeit</a:t>
            </a:r>
            <a:r>
              <a:rPr lang="de-DE" sz="3200" dirty="0" smtClean="0"/>
              <a:t/>
            </a:r>
            <a:br>
              <a:rPr lang="de-DE" sz="3200" dirty="0" smtClean="0"/>
            </a:br>
            <a:r>
              <a:rPr lang="de-DE" sz="3200" dirty="0" smtClean="0"/>
              <a:t> Prostataerkrankungen</a:t>
            </a:r>
            <a:br>
              <a:rPr lang="de-DE" sz="3200" dirty="0" smtClean="0"/>
            </a:br>
            <a:r>
              <a:rPr lang="de-DE" sz="3200" dirty="0" smtClean="0"/>
              <a:t>Haarlosigkeit</a:t>
            </a:r>
            <a:br>
              <a:rPr lang="de-DE" sz="3200" dirty="0" smtClean="0"/>
            </a:br>
            <a:r>
              <a:rPr lang="de-DE" sz="3200" dirty="0" smtClean="0"/>
              <a:t>.</a:t>
            </a:r>
            <a:r>
              <a:rPr lang="de-DE" sz="3200" dirty="0" smtClean="0"/>
              <a:t/>
            </a:r>
            <a:br>
              <a:rPr lang="de-DE" sz="3200" dirty="0" smtClean="0"/>
            </a:br>
            <a:r>
              <a:rPr lang="de-DE" sz="2000" dirty="0" smtClean="0"/>
              <a:t>Metastasierungen und </a:t>
            </a:r>
            <a:r>
              <a:rPr lang="de-DE" sz="2000" dirty="0" smtClean="0"/>
              <a:t>infiltratives</a:t>
            </a:r>
            <a:r>
              <a:rPr lang="de-DE" sz="2000" dirty="0" smtClean="0"/>
              <a:t> Wachstum sind sehr selten.</a:t>
            </a:r>
            <a:br>
              <a:rPr lang="de-DE" sz="2000" dirty="0" smtClean="0"/>
            </a:br>
            <a:r>
              <a:rPr lang="de-DE" sz="2000" dirty="0" smtClean="0"/>
              <a:t> In der Regel ist eine Kastration angeraten</a:t>
            </a:r>
            <a:endParaRPr lang="de-DE" sz="20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171400"/>
            <a:ext cx="7772400" cy="2835746"/>
          </a:xfrm>
        </p:spPr>
        <p:txBody>
          <a:bodyPr/>
          <a:lstStyle/>
          <a:p>
            <a:r>
              <a:rPr lang="de-DE" dirty="0" smtClean="0"/>
              <a:t>Erkrankungen des Skrotums</a:t>
            </a:r>
            <a:endParaRPr lang="de-DE" dirty="0"/>
          </a:p>
        </p:txBody>
      </p:sp>
      <p:sp>
        <p:nvSpPr>
          <p:cNvPr id="3" name="Untertitel 2"/>
          <p:cNvSpPr>
            <a:spLocks noGrp="1"/>
          </p:cNvSpPr>
          <p:nvPr>
            <p:ph type="subTitle" idx="1"/>
          </p:nvPr>
        </p:nvSpPr>
        <p:spPr>
          <a:xfrm>
            <a:off x="1371600" y="2564904"/>
            <a:ext cx="6400800" cy="3073896"/>
          </a:xfrm>
        </p:spPr>
        <p:txBody>
          <a:bodyPr/>
          <a:lstStyle/>
          <a:p>
            <a:r>
              <a:rPr lang="de-DE" dirty="0" smtClean="0"/>
              <a:t>Dermatitis</a:t>
            </a:r>
          </a:p>
          <a:p>
            <a:r>
              <a:rPr lang="de-DE" dirty="0" smtClean="0"/>
              <a:t>Varizen</a:t>
            </a:r>
          </a:p>
          <a:p>
            <a:r>
              <a:rPr lang="de-DE" dirty="0" smtClean="0"/>
              <a:t>Neoplasmen</a:t>
            </a:r>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92697"/>
            <a:ext cx="7772400" cy="936103"/>
          </a:xfrm>
        </p:spPr>
        <p:txBody>
          <a:bodyPr/>
          <a:lstStyle/>
          <a:p>
            <a:r>
              <a:rPr lang="de-DE" dirty="0" smtClean="0"/>
              <a:t>Kastration</a:t>
            </a:r>
            <a:endParaRPr lang="de-DE" dirty="0"/>
          </a:p>
        </p:txBody>
      </p:sp>
      <p:sp>
        <p:nvSpPr>
          <p:cNvPr id="3" name="Untertitel 2"/>
          <p:cNvSpPr>
            <a:spLocks noGrp="1"/>
          </p:cNvSpPr>
          <p:nvPr>
            <p:ph type="subTitle" idx="1"/>
          </p:nvPr>
        </p:nvSpPr>
        <p:spPr>
          <a:xfrm>
            <a:off x="1371600" y="1916832"/>
            <a:ext cx="6400800" cy="3721968"/>
          </a:xfrm>
        </p:spPr>
        <p:txBody>
          <a:bodyPr/>
          <a:lstStyle/>
          <a:p>
            <a:endParaRPr lang="de-DE" dirty="0" smtClean="0"/>
          </a:p>
          <a:p>
            <a:r>
              <a:rPr lang="de-DE" dirty="0" smtClean="0"/>
              <a:t>Indikation</a:t>
            </a:r>
          </a:p>
          <a:p>
            <a:r>
              <a:rPr lang="de-DE" dirty="0" smtClean="0"/>
              <a:t>Methoden</a:t>
            </a:r>
          </a:p>
          <a:p>
            <a:r>
              <a:rPr lang="de-DE" dirty="0" smtClean="0"/>
              <a:t>Erwünschte Wirkung </a:t>
            </a:r>
          </a:p>
          <a:p>
            <a:r>
              <a:rPr lang="de-DE" dirty="0" smtClean="0"/>
              <a:t>Negative Folgen</a:t>
            </a:r>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98178"/>
          </a:xfrm>
        </p:spPr>
        <p:txBody>
          <a:bodyPr>
            <a:normAutofit fontScale="90000"/>
          </a:bodyPr>
          <a:lstStyle/>
          <a:p>
            <a:r>
              <a:rPr lang="de-DE" dirty="0" smtClean="0"/>
              <a:t>Steuerung </a:t>
            </a:r>
            <a:br>
              <a:rPr lang="de-DE" dirty="0" smtClean="0"/>
            </a:br>
            <a:r>
              <a:rPr lang="de-DE" dirty="0" smtClean="0"/>
              <a:t>der Sexualhormonproduktion beim Rüden</a:t>
            </a:r>
            <a:endParaRPr lang="de-DE" dirty="0"/>
          </a:p>
        </p:txBody>
      </p:sp>
      <p:pic>
        <p:nvPicPr>
          <p:cNvPr id="5" name="Inhaltsplatzhalter 4" descr="PIC_0477.JPG"/>
          <p:cNvPicPr>
            <a:picLocks noGrp="1" noChangeAspect="1"/>
          </p:cNvPicPr>
          <p:nvPr>
            <p:ph idx="1"/>
          </p:nvPr>
        </p:nvPicPr>
        <p:blipFill>
          <a:blip r:embed="rId2" cstate="print"/>
          <a:srcRect r="16737"/>
          <a:stretch>
            <a:fillRect/>
          </a:stretch>
        </p:blipFill>
        <p:spPr>
          <a:xfrm>
            <a:off x="1259632" y="2060848"/>
            <a:ext cx="6488879" cy="4210396"/>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386610"/>
          </a:xfrm>
        </p:spPr>
        <p:txBody>
          <a:bodyPr/>
          <a:lstStyle/>
          <a:p>
            <a:r>
              <a:rPr lang="de-DE" dirty="0" smtClean="0"/>
              <a:t>Eine Kastration kann durch eine operative Entfernung der Hoden oder durch die Injektion bzw. Implantation eines die Hormonproduktion des Hodens herabsetzendes Medikament bewirkt.</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962674"/>
          </a:xfrm>
        </p:spPr>
        <p:txBody>
          <a:bodyPr>
            <a:normAutofit fontScale="90000"/>
          </a:bodyPr>
          <a:lstStyle/>
          <a:p>
            <a:r>
              <a:rPr lang="de-DE" sz="1600" dirty="0" smtClean="0"/>
              <a:t/>
            </a:r>
            <a:br>
              <a:rPr lang="de-DE" sz="1600" dirty="0" smtClean="0"/>
            </a:br>
            <a:r>
              <a:rPr lang="de-DE" sz="1600" dirty="0" smtClean="0"/>
              <a:t/>
            </a:r>
            <a:br>
              <a:rPr lang="de-DE" sz="1600" dirty="0" smtClean="0"/>
            </a:br>
            <a:r>
              <a:rPr lang="de-DE" sz="1800" dirty="0" smtClean="0"/>
              <a:t>Ab  01.01. 2019 müssen im PSK  vor dem Deckeinsatz eines inländischen  Rüden folgende Mindestanforderungen erfüllt sein:</a:t>
            </a:r>
            <a:r>
              <a:rPr lang="de-DE" sz="1600" dirty="0" smtClean="0"/>
              <a:t/>
            </a:r>
            <a:br>
              <a:rPr lang="de-DE" sz="1600" dirty="0" smtClean="0"/>
            </a:br>
            <a:r>
              <a:rPr lang="de-DE" sz="1600" dirty="0" smtClean="0"/>
              <a:t/>
            </a:r>
            <a:br>
              <a:rPr lang="de-DE" sz="1600" dirty="0" smtClean="0"/>
            </a:br>
            <a:r>
              <a:rPr lang="de-DE" sz="1800" dirty="0" smtClean="0"/>
              <a:t>Gesundheitsvoraussetzungen </a:t>
            </a:r>
            <a:r>
              <a:rPr lang="de-DE" sz="1600" dirty="0" smtClean="0"/>
              <a:t/>
            </a:r>
            <a:br>
              <a:rPr lang="de-DE" sz="1600" dirty="0" smtClean="0"/>
            </a:br>
            <a:r>
              <a:rPr lang="de-DE" sz="1600" dirty="0" smtClean="0"/>
              <a:t/>
            </a:r>
            <a:br>
              <a:rPr lang="de-DE" sz="1600" dirty="0" smtClean="0"/>
            </a:br>
            <a:r>
              <a:rPr lang="de-DE" sz="1600" dirty="0" smtClean="0"/>
              <a:t>Für RS, S und Dt. Pinscher </a:t>
            </a:r>
            <a:br>
              <a:rPr lang="de-DE" sz="1600" dirty="0" smtClean="0"/>
            </a:br>
            <a:r>
              <a:rPr lang="de-DE" sz="1600" dirty="0" smtClean="0"/>
              <a:t>HD A oder B -    damit gilt  ab HD C  Zuchtverbot, Augen Test, DNA-Profil</a:t>
            </a:r>
            <a:br>
              <a:rPr lang="de-DE" sz="1600" dirty="0" smtClean="0"/>
            </a:br>
            <a:r>
              <a:rPr lang="de-DE" sz="1600" dirty="0" smtClean="0"/>
              <a:t>Für Deutsche Pinscher zusätzlich noch </a:t>
            </a:r>
            <a:r>
              <a:rPr lang="de-DE" sz="1600" dirty="0" smtClean="0"/>
              <a:t>Dilute</a:t>
            </a:r>
            <a:r>
              <a:rPr lang="de-DE" sz="1600" dirty="0" smtClean="0"/>
              <a:t>-Test</a:t>
            </a:r>
            <a:br>
              <a:rPr lang="de-DE" sz="1600" dirty="0" smtClean="0"/>
            </a:br>
            <a:r>
              <a:rPr lang="de-DE" sz="1600" dirty="0" smtClean="0"/>
              <a:t>Für  Zwergschnauzer Augen-Test, DNA-Profil, Gentest MAC und  Gentest PRA B</a:t>
            </a:r>
            <a:br>
              <a:rPr lang="de-DE" sz="1600" dirty="0" smtClean="0"/>
            </a:br>
            <a:r>
              <a:rPr lang="de-DE" sz="1600" dirty="0" smtClean="0"/>
              <a:t>Für Affenpinscher und Zwergpinscher nur Augen-Test und DNA-Profil</a:t>
            </a:r>
            <a:br>
              <a:rPr lang="de-DE" sz="1600" dirty="0" smtClean="0"/>
            </a:br>
            <a:r>
              <a:rPr lang="de-DE" sz="1600" dirty="0" smtClean="0"/>
              <a:t/>
            </a:r>
            <a:br>
              <a:rPr lang="de-DE" sz="1600" dirty="0" smtClean="0"/>
            </a:br>
            <a:r>
              <a:rPr lang="de-DE" sz="1600" dirty="0" smtClean="0"/>
              <a:t>Für ausländische Rüden gelten die Bestimmungen erst  ab dem 01.01. 2020</a:t>
            </a:r>
            <a:br>
              <a:rPr lang="de-DE" sz="1600" dirty="0" smtClean="0"/>
            </a:br>
            <a:r>
              <a:rPr lang="de-DE" sz="1600" dirty="0" smtClean="0"/>
              <a:t/>
            </a:r>
            <a:br>
              <a:rPr lang="de-DE" sz="1600" dirty="0" smtClean="0"/>
            </a:br>
            <a:r>
              <a:rPr lang="de-DE" sz="1600" dirty="0" smtClean="0"/>
              <a:t/>
            </a:r>
            <a:br>
              <a:rPr lang="de-DE" sz="1600" dirty="0" smtClean="0"/>
            </a:br>
            <a:r>
              <a:rPr lang="de-DE" sz="1600" dirty="0" smtClean="0"/>
              <a:t>Phänotypbestimmung</a:t>
            </a:r>
            <a:r>
              <a:rPr lang="de-DE" sz="1600" dirty="0" smtClean="0"/>
              <a:t> im Rahmen einer Zuchtzulassungsprüfung</a:t>
            </a:r>
            <a:br>
              <a:rPr lang="de-DE" sz="1600" dirty="0" smtClean="0"/>
            </a:br>
            <a:r>
              <a:rPr lang="de-DE" sz="1600" dirty="0" smtClean="0"/>
              <a:t>Eine Ausstellungsbeurteilung  mindestens mit der Formwertnote „ sehr gut „ im zuchtfähigem</a:t>
            </a:r>
            <a:br>
              <a:rPr lang="de-DE" sz="1600" dirty="0" smtClean="0"/>
            </a:br>
            <a:r>
              <a:rPr lang="de-DE" sz="1600" dirty="0" smtClean="0"/>
              <a:t> Alter durch einen PSK-Zuchtrichter</a:t>
            </a:r>
            <a:br>
              <a:rPr lang="de-DE" sz="1600" dirty="0" smtClean="0"/>
            </a:br>
            <a:r>
              <a:rPr lang="de-DE" sz="1600" dirty="0" smtClean="0"/>
              <a:t>Verhaltensbeurteilung im Rahmen einer Zuchtzulassungsprüfung oder</a:t>
            </a:r>
            <a:br>
              <a:rPr lang="de-DE" sz="1600" dirty="0" smtClean="0"/>
            </a:br>
            <a:r>
              <a:rPr lang="de-DE" sz="1600" dirty="0" smtClean="0"/>
              <a:t>eine bestandene BH/VT Prüfung oder ein bestandener Wesenstest</a:t>
            </a:r>
            <a:br>
              <a:rPr lang="de-DE" sz="1600" dirty="0" smtClean="0"/>
            </a:br>
            <a:r>
              <a:rPr lang="de-DE" sz="1600" dirty="0" smtClean="0"/>
              <a:t>PSK-Ahnentafel für Rüden, die in Deutschland stehen. </a:t>
            </a:r>
            <a:br>
              <a:rPr lang="de-DE" sz="1600" dirty="0" smtClean="0"/>
            </a:br>
            <a:r>
              <a:rPr lang="de-DE" sz="1600" dirty="0" smtClean="0"/>
              <a:t>Für Rüden, die  im Ausland stehen, gelten die Bestimmungen  des Heimatlandes.</a:t>
            </a:r>
            <a:br>
              <a:rPr lang="de-DE" sz="1600" dirty="0" smtClean="0"/>
            </a:br>
            <a:r>
              <a:rPr lang="de-DE" sz="1600" dirty="0" smtClean="0"/>
              <a:t>Sie müssen FCI- anerkannte Ahnentafeln haben.</a:t>
            </a:r>
            <a:br>
              <a:rPr lang="de-DE" sz="1600" dirty="0" smtClean="0"/>
            </a:br>
            <a:r>
              <a:rPr lang="de-DE" sz="1600" dirty="0" smtClean="0"/>
              <a:t/>
            </a:r>
            <a:br>
              <a:rPr lang="de-DE" sz="1600" dirty="0" smtClean="0"/>
            </a:br>
            <a:r>
              <a:rPr lang="de-DE" sz="1600" dirty="0" smtClean="0"/>
              <a:t>Die Zuchtzulassung ist zu widerrufen , wenn bei den Nachkommen eine besondere Häufung erbliche  Defekte oder der Hund selbst zuchtrelevante Krankheiten oder Aggressivität aufweist.</a:t>
            </a:r>
            <a:br>
              <a:rPr lang="de-DE" sz="1600" dirty="0" smtClean="0"/>
            </a:br>
            <a:r>
              <a:rPr lang="de-DE" sz="1600" dirty="0" smtClean="0"/>
              <a:t/>
            </a:r>
            <a:br>
              <a:rPr lang="de-DE" sz="1600" dirty="0" smtClean="0"/>
            </a:br>
            <a:r>
              <a:rPr lang="de-DE" sz="1600" dirty="0" smtClean="0"/>
              <a:t/>
            </a:r>
            <a:br>
              <a:rPr lang="de-DE" sz="1600" dirty="0" smtClean="0"/>
            </a:br>
            <a:r>
              <a:rPr lang="de-DE" sz="1600" dirty="0" smtClean="0"/>
              <a:t> </a:t>
            </a:r>
            <a:endParaRPr lang="de-DE" sz="16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882554"/>
          </a:xfrm>
        </p:spPr>
        <p:txBody>
          <a:bodyPr/>
          <a:lstStyle/>
          <a:p>
            <a:r>
              <a:rPr lang="de-DE" dirty="0" smtClean="0"/>
              <a:t>Gründe für eine Kastration:</a:t>
            </a:r>
            <a:br>
              <a:rPr lang="de-DE" dirty="0" smtClean="0"/>
            </a:br>
            <a:r>
              <a:rPr lang="de-DE" dirty="0" smtClean="0"/>
              <a:t/>
            </a:r>
            <a:br>
              <a:rPr lang="de-DE" dirty="0" smtClean="0"/>
            </a:br>
            <a:r>
              <a:rPr lang="de-DE" sz="2000" dirty="0" smtClean="0"/>
              <a:t>Erkrankung der Hoden</a:t>
            </a:r>
            <a:br>
              <a:rPr lang="de-DE" sz="2000" dirty="0" smtClean="0"/>
            </a:br>
            <a:r>
              <a:rPr lang="de-DE" sz="2000" dirty="0" smtClean="0"/>
              <a:t/>
            </a:r>
            <a:br>
              <a:rPr lang="de-DE" sz="2000" dirty="0" smtClean="0"/>
            </a:br>
            <a:r>
              <a:rPr lang="de-DE" sz="2000" dirty="0" smtClean="0"/>
              <a:t>kryptorchider</a:t>
            </a:r>
            <a:r>
              <a:rPr lang="de-DE" sz="2000" dirty="0" smtClean="0"/>
              <a:t> Hoden</a:t>
            </a:r>
            <a:br>
              <a:rPr lang="de-DE" sz="2000" dirty="0" smtClean="0"/>
            </a:br>
            <a:r>
              <a:rPr lang="de-DE" sz="2000" dirty="0" smtClean="0"/>
              <a:t/>
            </a:r>
            <a:br>
              <a:rPr lang="de-DE" sz="2000" dirty="0" smtClean="0"/>
            </a:br>
            <a:r>
              <a:rPr lang="de-DE" sz="2000" dirty="0" smtClean="0"/>
              <a:t>extremes Sexualverhalten</a:t>
            </a:r>
            <a:br>
              <a:rPr lang="de-DE" sz="2000" dirty="0" smtClean="0"/>
            </a:br>
            <a:r>
              <a:rPr lang="de-DE" sz="2000" dirty="0" smtClean="0"/>
              <a:t/>
            </a:r>
            <a:br>
              <a:rPr lang="de-DE" sz="2000" dirty="0" smtClean="0"/>
            </a:br>
            <a:r>
              <a:rPr lang="de-DE" sz="2000" dirty="0" smtClean="0"/>
              <a:t>Unterdrückung des normalen Sexualverhaltens</a:t>
            </a:r>
            <a:endParaRPr lang="de-DE" sz="20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890666"/>
          </a:xfrm>
        </p:spPr>
        <p:txBody>
          <a:bodyPr/>
          <a:lstStyle/>
          <a:p>
            <a:r>
              <a:rPr lang="de-DE" dirty="0" smtClean="0"/>
              <a:t>Durch die Implantation eines </a:t>
            </a:r>
            <a:r>
              <a:rPr lang="de-DE" dirty="0" smtClean="0"/>
              <a:t>Kastrationchips</a:t>
            </a:r>
            <a:r>
              <a:rPr lang="de-DE" dirty="0" smtClean="0"/>
              <a:t> mit dem </a:t>
            </a:r>
            <a:r>
              <a:rPr lang="de-DE" dirty="0" smtClean="0"/>
              <a:t>GnRH</a:t>
            </a:r>
            <a:r>
              <a:rPr lang="de-DE" dirty="0" smtClean="0"/>
              <a:t>-Analogon </a:t>
            </a:r>
            <a:r>
              <a:rPr lang="de-DE" dirty="0" smtClean="0"/>
              <a:t>Deslorelin</a:t>
            </a:r>
            <a:r>
              <a:rPr lang="de-DE" dirty="0" smtClean="0"/>
              <a:t>  ( </a:t>
            </a:r>
            <a:r>
              <a:rPr lang="de-DE" dirty="0" smtClean="0"/>
              <a:t>Suprelorin</a:t>
            </a:r>
            <a:r>
              <a:rPr lang="de-DE" dirty="0" smtClean="0"/>
              <a:t>) kann eine mehrmonatige sexuelle Ruhigstellung  und damit  eine Unfruchtbarkeit erreicht werden.</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16000"/>
          </a:xfrm>
        </p:spPr>
        <p:txBody>
          <a:bodyPr/>
          <a:lstStyle/>
          <a:p>
            <a:r>
              <a:rPr lang="de-DE" dirty="0" smtClean="0"/>
              <a:t>Sexualhormonblutspiegel</a:t>
            </a:r>
            <a:endParaRPr lang="de-DE" dirty="0"/>
          </a:p>
        </p:txBody>
      </p:sp>
      <p:pic>
        <p:nvPicPr>
          <p:cNvPr id="5" name="Inhaltsplatzhalter 4" descr="PIC_0555.JPG"/>
          <p:cNvPicPr>
            <a:picLocks noGrp="1" noChangeAspect="1"/>
          </p:cNvPicPr>
          <p:nvPr>
            <p:ph idx="1"/>
          </p:nvPr>
        </p:nvPicPr>
        <p:blipFill>
          <a:blip r:embed="rId2" cstate="print"/>
          <a:srcRect l="13308" r="7938" b="726"/>
          <a:stretch>
            <a:fillRect/>
          </a:stretch>
        </p:blipFill>
        <p:spPr>
          <a:xfrm>
            <a:off x="1619672" y="1600200"/>
            <a:ext cx="6336704" cy="4493096"/>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Sexualhormonfunktionsprüfung</a:t>
            </a:r>
            <a:endParaRPr lang="de-DE" dirty="0"/>
          </a:p>
        </p:txBody>
      </p:sp>
      <p:pic>
        <p:nvPicPr>
          <p:cNvPr id="5" name="Inhaltsplatzhalter 4" descr="PIC_0563.JPG"/>
          <p:cNvPicPr>
            <a:picLocks noGrp="1" noChangeAspect="1"/>
          </p:cNvPicPr>
          <p:nvPr>
            <p:ph idx="1"/>
          </p:nvPr>
        </p:nvPicPr>
        <p:blipFill>
          <a:blip r:embed="rId2" cstate="print"/>
          <a:srcRect l="8833" r="7938"/>
          <a:stretch>
            <a:fillRect/>
          </a:stretch>
        </p:blipFill>
        <p:spPr>
          <a:xfrm>
            <a:off x="1259632" y="1600200"/>
            <a:ext cx="6696744"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Sexualhormonfunktionsprüfung</a:t>
            </a:r>
            <a:endParaRPr lang="de-DE" dirty="0"/>
          </a:p>
        </p:txBody>
      </p:sp>
      <p:pic>
        <p:nvPicPr>
          <p:cNvPr id="5" name="Inhaltsplatzhalter 4" descr="PIC_0565.JPG"/>
          <p:cNvPicPr>
            <a:picLocks noGrp="1" noChangeAspect="1"/>
          </p:cNvPicPr>
          <p:nvPr>
            <p:ph idx="1"/>
          </p:nvPr>
        </p:nvPicPr>
        <p:blipFill>
          <a:blip r:embed="rId2" cstate="print"/>
          <a:srcRect l="12413" r="7043"/>
          <a:stretch>
            <a:fillRect/>
          </a:stretch>
        </p:blipFill>
        <p:spPr>
          <a:xfrm>
            <a:off x="1547664" y="1600200"/>
            <a:ext cx="6480720"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Sexualhormonfunktionsprüfung</a:t>
            </a:r>
            <a:endParaRPr lang="de-DE" dirty="0"/>
          </a:p>
        </p:txBody>
      </p:sp>
      <p:pic>
        <p:nvPicPr>
          <p:cNvPr id="5" name="Inhaltsplatzhalter 4" descr="PIC_0556.JPG"/>
          <p:cNvPicPr>
            <a:picLocks noGrp="1" noChangeAspect="1"/>
          </p:cNvPicPr>
          <p:nvPr>
            <p:ph idx="1"/>
          </p:nvPr>
        </p:nvPicPr>
        <p:blipFill>
          <a:blip r:embed="rId2" cstate="print"/>
          <a:srcRect l="9728" r="11518"/>
          <a:stretch>
            <a:fillRect/>
          </a:stretch>
        </p:blipFill>
        <p:spPr>
          <a:xfrm>
            <a:off x="1331640" y="1600200"/>
            <a:ext cx="6336704"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4581128"/>
            <a:ext cx="5486400" cy="360040"/>
          </a:xfrm>
        </p:spPr>
        <p:txBody>
          <a:bodyPr>
            <a:normAutofit fontScale="90000"/>
          </a:bodyPr>
          <a:lstStyle/>
          <a:p>
            <a:r>
              <a:rPr lang="de-DE" dirty="0" smtClean="0"/>
              <a:t>Anatomie des Hundepenis</a:t>
            </a:r>
            <a:endParaRPr lang="de-DE" dirty="0"/>
          </a:p>
        </p:txBody>
      </p:sp>
      <p:pic>
        <p:nvPicPr>
          <p:cNvPr id="6" name="Bildplatzhalter 5" descr="IMG_20181112_0002.jpg"/>
          <p:cNvPicPr>
            <a:picLocks noGrp="1" noChangeAspect="1"/>
          </p:cNvPicPr>
          <p:nvPr>
            <p:ph type="pic" idx="1"/>
          </p:nvPr>
        </p:nvPicPr>
        <p:blipFill>
          <a:blip r:embed="rId2" cstate="print"/>
          <a:srcRect l="9368" r="9368"/>
          <a:stretch>
            <a:fillRect/>
          </a:stretch>
        </p:blipFill>
        <p:spPr>
          <a:xfrm rot="5400000">
            <a:off x="2486821" y="-168343"/>
            <a:ext cx="4032449" cy="5322482"/>
          </a:xfrm>
        </p:spPr>
      </p:pic>
      <p:sp>
        <p:nvSpPr>
          <p:cNvPr id="4" name="Textplatzhalter 3"/>
          <p:cNvSpPr>
            <a:spLocks noGrp="1"/>
          </p:cNvSpPr>
          <p:nvPr>
            <p:ph type="body" sz="half" idx="2"/>
          </p:nvPr>
        </p:nvSpPr>
        <p:spPr>
          <a:xfrm>
            <a:off x="1792288" y="5013176"/>
            <a:ext cx="5486400" cy="1368152"/>
          </a:xfrm>
        </p:spPr>
        <p:txBody>
          <a:bodyPr>
            <a:normAutofit/>
          </a:bodyPr>
          <a:lstStyle/>
          <a:p>
            <a:r>
              <a:rPr lang="de-DE" dirty="0" smtClean="0"/>
              <a:t>Glans </a:t>
            </a:r>
            <a:r>
              <a:rPr lang="de-DE" dirty="0" smtClean="0"/>
              <a:t>penis</a:t>
            </a:r>
            <a:r>
              <a:rPr lang="de-DE" dirty="0" smtClean="0"/>
              <a:t>: Eichel/ Spitze des Penis  </a:t>
            </a:r>
          </a:p>
          <a:p>
            <a:r>
              <a:rPr lang="de-DE" dirty="0" smtClean="0"/>
              <a:t> Pars </a:t>
            </a:r>
            <a:r>
              <a:rPr lang="de-DE" dirty="0" smtClean="0"/>
              <a:t>longus</a:t>
            </a:r>
            <a:r>
              <a:rPr lang="de-DE" dirty="0" smtClean="0"/>
              <a:t> </a:t>
            </a:r>
            <a:r>
              <a:rPr lang="de-DE" dirty="0" smtClean="0"/>
              <a:t>glandis</a:t>
            </a:r>
            <a:r>
              <a:rPr lang="de-DE" dirty="0" smtClean="0"/>
              <a:t>: länglicher Teil des Penis</a:t>
            </a:r>
          </a:p>
          <a:p>
            <a:r>
              <a:rPr lang="de-DE" dirty="0" smtClean="0"/>
              <a:t>Bulbus </a:t>
            </a:r>
            <a:r>
              <a:rPr lang="de-DE" dirty="0" smtClean="0"/>
              <a:t>penis</a:t>
            </a:r>
            <a:r>
              <a:rPr lang="de-DE" dirty="0" smtClean="0"/>
              <a:t> : kugelförmiger Teil des Penis</a:t>
            </a:r>
          </a:p>
          <a:p>
            <a:r>
              <a:rPr lang="de-DE" dirty="0" smtClean="0"/>
              <a:t>Os </a:t>
            </a:r>
            <a:r>
              <a:rPr lang="de-DE" dirty="0" smtClean="0"/>
              <a:t>penis</a:t>
            </a:r>
            <a:r>
              <a:rPr lang="de-DE" dirty="0" smtClean="0"/>
              <a:t>: Penis Knochen</a:t>
            </a:r>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92697"/>
            <a:ext cx="7772400" cy="1872207"/>
          </a:xfrm>
        </p:spPr>
        <p:txBody>
          <a:bodyPr/>
          <a:lstStyle/>
          <a:p>
            <a:r>
              <a:rPr lang="de-DE" dirty="0" smtClean="0"/>
              <a:t>Erkrankungen des Penis</a:t>
            </a:r>
            <a:endParaRPr lang="de-DE" dirty="0"/>
          </a:p>
        </p:txBody>
      </p:sp>
      <p:sp>
        <p:nvSpPr>
          <p:cNvPr id="3" name="Untertitel 2"/>
          <p:cNvSpPr>
            <a:spLocks noGrp="1"/>
          </p:cNvSpPr>
          <p:nvPr>
            <p:ph type="subTitle" idx="1"/>
          </p:nvPr>
        </p:nvSpPr>
        <p:spPr>
          <a:xfrm>
            <a:off x="1371600" y="2348880"/>
            <a:ext cx="6400800" cy="3289920"/>
          </a:xfrm>
        </p:spPr>
        <p:txBody>
          <a:bodyPr/>
          <a:lstStyle/>
          <a:p>
            <a:r>
              <a:rPr lang="de-DE" sz="2400" dirty="0" smtClean="0"/>
              <a:t>Vorhautentzündung</a:t>
            </a:r>
          </a:p>
          <a:p>
            <a:r>
              <a:rPr lang="de-DE" sz="2400" dirty="0" smtClean="0"/>
              <a:t>Verletzungen</a:t>
            </a:r>
          </a:p>
          <a:p>
            <a:r>
              <a:rPr lang="de-DE" sz="2400" dirty="0" smtClean="0"/>
              <a:t>Penistumore</a:t>
            </a:r>
          </a:p>
          <a:p>
            <a:r>
              <a:rPr lang="de-DE" sz="2400" dirty="0" smtClean="0"/>
              <a:t>Phimose</a:t>
            </a:r>
          </a:p>
          <a:p>
            <a:r>
              <a:rPr lang="de-DE" sz="2400" dirty="0" smtClean="0"/>
              <a:t>Penisprolaps</a:t>
            </a:r>
          </a:p>
          <a:p>
            <a:r>
              <a:rPr lang="de-DE" sz="2400" dirty="0" smtClean="0"/>
              <a:t>Venerisches Sarkom</a:t>
            </a:r>
          </a:p>
          <a:p>
            <a:endParaRPr lang="de-DE" sz="2400" dirty="0" smtClean="0"/>
          </a:p>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5" name="Inhaltsplatzhalter 4" descr="PIC_0513.JPG"/>
          <p:cNvPicPr>
            <a:picLocks noGrp="1" noChangeAspect="1"/>
          </p:cNvPicPr>
          <p:nvPr>
            <p:ph idx="1"/>
          </p:nvPr>
        </p:nvPicPr>
        <p:blipFill>
          <a:blip r:embed="rId2" cstate="print"/>
          <a:srcRect l="3522" t="11837" r="7281" b="8154"/>
          <a:stretch>
            <a:fillRect/>
          </a:stretch>
        </p:blipFill>
        <p:spPr>
          <a:xfrm>
            <a:off x="827584" y="2132856"/>
            <a:ext cx="7056784" cy="3600400"/>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5" name="Inhaltsplatzhalter 4" descr="PIC_0514.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ZZL ab 01.01. 2019</a:t>
            </a:r>
            <a:endParaRPr lang="de-DE" dirty="0"/>
          </a:p>
        </p:txBody>
      </p:sp>
      <p:pic>
        <p:nvPicPr>
          <p:cNvPr id="5" name="Inhaltsplatzhalter 4" descr="PIC_0479.JPG"/>
          <p:cNvPicPr>
            <a:picLocks noGrp="1" noChangeAspect="1"/>
          </p:cNvPicPr>
          <p:nvPr>
            <p:ph idx="1"/>
          </p:nvPr>
        </p:nvPicPr>
        <p:blipFill>
          <a:blip r:embed="rId2" cstate="print"/>
          <a:srcRect l="3802" t="29270" r="8360" b="17994"/>
          <a:stretch>
            <a:fillRect/>
          </a:stretch>
        </p:blipFill>
        <p:spPr>
          <a:xfrm>
            <a:off x="467544" y="1844824"/>
            <a:ext cx="8316416" cy="280861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836713"/>
            <a:ext cx="7772400" cy="1008111"/>
          </a:xfrm>
        </p:spPr>
        <p:txBody>
          <a:bodyPr>
            <a:normAutofit/>
          </a:bodyPr>
          <a:lstStyle/>
          <a:p>
            <a:r>
              <a:rPr lang="de-DE" dirty="0" smtClean="0"/>
              <a:t>Erkrankungen der Prostata</a:t>
            </a:r>
            <a:endParaRPr lang="de-DE" dirty="0"/>
          </a:p>
        </p:txBody>
      </p:sp>
      <p:sp>
        <p:nvSpPr>
          <p:cNvPr id="3" name="Untertitel 2"/>
          <p:cNvSpPr>
            <a:spLocks noGrp="1"/>
          </p:cNvSpPr>
          <p:nvPr>
            <p:ph type="subTitle" idx="1"/>
          </p:nvPr>
        </p:nvSpPr>
        <p:spPr>
          <a:xfrm>
            <a:off x="1371600" y="2348880"/>
            <a:ext cx="6400800" cy="3289920"/>
          </a:xfrm>
        </p:spPr>
        <p:txBody>
          <a:bodyPr/>
          <a:lstStyle/>
          <a:p>
            <a:r>
              <a:rPr lang="de-DE" sz="2400" dirty="0" smtClean="0"/>
              <a:t>Prostatahyperplasie</a:t>
            </a:r>
          </a:p>
          <a:p>
            <a:r>
              <a:rPr lang="de-DE" sz="2400" dirty="0" smtClean="0"/>
              <a:t>Intraprostatische</a:t>
            </a:r>
            <a:r>
              <a:rPr lang="de-DE" sz="2400" dirty="0" smtClean="0"/>
              <a:t> Zysten</a:t>
            </a:r>
          </a:p>
          <a:p>
            <a:r>
              <a:rPr lang="de-DE" sz="2400" dirty="0" smtClean="0"/>
              <a:t>Paraprostatische Zysten</a:t>
            </a:r>
          </a:p>
          <a:p>
            <a:r>
              <a:rPr lang="de-DE" sz="2400" dirty="0" smtClean="0"/>
              <a:t>Prostatitis</a:t>
            </a:r>
          </a:p>
          <a:p>
            <a:r>
              <a:rPr lang="de-DE" sz="2400" dirty="0" smtClean="0"/>
              <a:t>Prostata-</a:t>
            </a:r>
            <a:r>
              <a:rPr lang="de-DE" sz="2400" dirty="0" smtClean="0"/>
              <a:t>Abzesse</a:t>
            </a:r>
            <a:endParaRPr lang="de-DE" sz="2400" dirty="0" smtClean="0"/>
          </a:p>
          <a:p>
            <a:r>
              <a:rPr lang="de-DE" sz="2400" dirty="0" smtClean="0"/>
              <a:t>Prostatatumore</a:t>
            </a:r>
          </a:p>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20689"/>
            <a:ext cx="7772400" cy="1152127"/>
          </a:xfrm>
        </p:spPr>
        <p:txBody>
          <a:bodyPr/>
          <a:lstStyle/>
          <a:p>
            <a:r>
              <a:rPr lang="de-DE" dirty="0" smtClean="0"/>
              <a:t>Samenanhangsdrüsen</a:t>
            </a:r>
            <a:endParaRPr lang="de-DE" dirty="0"/>
          </a:p>
        </p:txBody>
      </p:sp>
      <p:sp>
        <p:nvSpPr>
          <p:cNvPr id="3" name="Untertitel 2"/>
          <p:cNvSpPr>
            <a:spLocks noGrp="1"/>
          </p:cNvSpPr>
          <p:nvPr>
            <p:ph type="subTitle" idx="1"/>
          </p:nvPr>
        </p:nvSpPr>
        <p:spPr>
          <a:xfrm>
            <a:off x="1371600" y="2132856"/>
            <a:ext cx="6400800" cy="3505944"/>
          </a:xfrm>
        </p:spPr>
        <p:txBody>
          <a:bodyPr/>
          <a:lstStyle/>
          <a:p>
            <a:r>
              <a:rPr lang="de-DE" dirty="0" smtClean="0"/>
              <a:t>Der Hund hat nur eine </a:t>
            </a:r>
            <a:r>
              <a:rPr lang="de-DE" dirty="0" smtClean="0"/>
              <a:t>Samenanhangsdrüse</a:t>
            </a:r>
            <a:r>
              <a:rPr lang="de-DE" dirty="0" smtClean="0"/>
              <a:t>: die Prostata</a:t>
            </a:r>
            <a:endParaRPr lang="de-DE" dirty="0" smtClean="0"/>
          </a:p>
          <a:p>
            <a:endParaRPr lang="de-DE" dirty="0" smtClean="0"/>
          </a:p>
          <a:p>
            <a:r>
              <a:rPr lang="de-DE" dirty="0" smtClean="0"/>
              <a:t>Er hat keine Samenblase </a:t>
            </a:r>
          </a:p>
          <a:p>
            <a:r>
              <a:rPr lang="de-DE" dirty="0" smtClean="0"/>
              <a:t>und keine </a:t>
            </a:r>
          </a:p>
          <a:p>
            <a:r>
              <a:rPr lang="de-DE" dirty="0" smtClean="0"/>
              <a:t>Harnröhrenzwiebeldrüse</a:t>
            </a:r>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Deckakt</a:t>
            </a:r>
            <a:endParaRPr lang="de-DE" dirty="0"/>
          </a:p>
        </p:txBody>
      </p:sp>
      <p:sp>
        <p:nvSpPr>
          <p:cNvPr id="3" name="Inhaltsplatzhalter 2"/>
          <p:cNvSpPr>
            <a:spLocks noGrp="1"/>
          </p:cNvSpPr>
          <p:nvPr>
            <p:ph idx="1"/>
          </p:nvPr>
        </p:nvSpPr>
        <p:spPr/>
        <p:txBody>
          <a:bodyPr/>
          <a:lstStyle/>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098578"/>
          </a:xfrm>
        </p:spPr>
        <p:txBody>
          <a:bodyPr/>
          <a:lstStyle/>
          <a:p>
            <a:r>
              <a:rPr lang="de-DE" dirty="0" smtClean="0"/>
              <a:t>Es ist vorteilhaft junge -besonders </a:t>
            </a:r>
            <a:r>
              <a:rPr lang="de-DE" dirty="0" smtClean="0"/>
              <a:t>virginelle</a:t>
            </a:r>
            <a:r>
              <a:rPr lang="de-DE" dirty="0" smtClean="0"/>
              <a:t> -Hündinnen mit erfahrenen Rüden  und junge Rüden mit erfahrenen Hündinnen zu verpaaren</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722314"/>
          </a:xfrm>
        </p:spPr>
        <p:txBody>
          <a:bodyPr>
            <a:normAutofit/>
          </a:bodyPr>
          <a:lstStyle/>
          <a:p>
            <a:r>
              <a:rPr lang="de-DE" dirty="0" smtClean="0"/>
              <a:t>Der Rüde kontrolliert meistens zunächst am Geruch des Urins</a:t>
            </a:r>
            <a:br>
              <a:rPr lang="de-DE" dirty="0" smtClean="0"/>
            </a:br>
            <a:r>
              <a:rPr lang="de-DE" dirty="0" smtClean="0"/>
              <a:t>der Hündin deren  Zyklusstand.  </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Kontrolle der Vulva durch den Rüden</a:t>
            </a:r>
            <a:endParaRPr lang="de-DE" dirty="0"/>
          </a:p>
        </p:txBody>
      </p:sp>
      <p:pic>
        <p:nvPicPr>
          <p:cNvPr id="5" name="Inhaltsplatzhalter 4" descr="PIC_0532.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Die Hündin hebt die Rute und zieht die Vulva hoch</a:t>
            </a:r>
            <a:endParaRPr lang="de-DE" dirty="0"/>
          </a:p>
        </p:txBody>
      </p:sp>
      <p:pic>
        <p:nvPicPr>
          <p:cNvPr id="5" name="Inhaltsplatzhalter 4" descr="PIC_0533.JPG"/>
          <p:cNvPicPr>
            <a:picLocks noGrp="1" noChangeAspect="1"/>
          </p:cNvPicPr>
          <p:nvPr>
            <p:ph idx="1"/>
          </p:nvPr>
        </p:nvPicPr>
        <p:blipFill>
          <a:blip r:embed="rId2" cstate="print"/>
          <a:srcRect r="5253"/>
          <a:stretch>
            <a:fillRect/>
          </a:stretch>
        </p:blipFill>
        <p:spPr>
          <a:xfrm>
            <a:off x="548922" y="1600200"/>
            <a:ext cx="7623478"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400" dirty="0" smtClean="0"/>
              <a:t>Der Rüde steigt auf, zieht die Hündin zu sich ran , dringt mit dem Penis in die Scheide ein und beginnt mit den Friktionsbewegungen. </a:t>
            </a:r>
            <a:endParaRPr lang="de-DE" sz="2400" dirty="0"/>
          </a:p>
        </p:txBody>
      </p:sp>
      <p:pic>
        <p:nvPicPr>
          <p:cNvPr id="5" name="Inhaltsplatzhalter 4" descr="PIC_0534.JPG"/>
          <p:cNvPicPr>
            <a:picLocks noGrp="1" noChangeAspect="1"/>
          </p:cNvPicPr>
          <p:nvPr>
            <p:ph idx="1"/>
          </p:nvPr>
        </p:nvPicPr>
        <p:blipFill>
          <a:blip r:embed="rId2" cstate="print"/>
          <a:srcRect l="2568"/>
          <a:stretch>
            <a:fillRect/>
          </a:stretch>
        </p:blipFill>
        <p:spPr>
          <a:xfrm>
            <a:off x="755576" y="1600200"/>
            <a:ext cx="7839502"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Position der Penisspitze in der Scheide während des Deckaktes zum Zeitpunkt des Hängens</a:t>
            </a:r>
            <a:endParaRPr lang="de-DE" dirty="0"/>
          </a:p>
        </p:txBody>
      </p:sp>
      <p:pic>
        <p:nvPicPr>
          <p:cNvPr id="6" name="Bildplatzhalter 5" descr="IMG_20181112_0004.jpg"/>
          <p:cNvPicPr>
            <a:picLocks noGrp="1" noChangeAspect="1"/>
          </p:cNvPicPr>
          <p:nvPr>
            <p:ph type="pic" idx="1"/>
          </p:nvPr>
        </p:nvPicPr>
        <p:blipFill>
          <a:blip r:embed="rId2" cstate="print"/>
          <a:srcRect l="13897" t="33427" b="19279"/>
          <a:stretch>
            <a:fillRect/>
          </a:stretch>
        </p:blipFill>
        <p:spPr>
          <a:xfrm rot="10800000">
            <a:off x="1475656" y="764704"/>
            <a:ext cx="6418672" cy="3780000"/>
          </a:xfrm>
        </p:spPr>
      </p:pic>
      <p:sp>
        <p:nvSpPr>
          <p:cNvPr id="4" name="Textplatzhalter 3"/>
          <p:cNvSpPr>
            <a:spLocks noGrp="1"/>
          </p:cNvSpPr>
          <p:nvPr>
            <p:ph type="body" sz="half" idx="2"/>
          </p:nvPr>
        </p:nvSpPr>
        <p:spPr/>
        <p:txBody>
          <a:bodyPr>
            <a:normAutofit lnSpcReduction="10000"/>
          </a:bodyPr>
          <a:lstStyle/>
          <a:p>
            <a:r>
              <a:rPr lang="de-DE" dirty="0" smtClean="0"/>
              <a:t>Corpus </a:t>
            </a:r>
            <a:r>
              <a:rPr lang="de-DE" dirty="0" smtClean="0"/>
              <a:t>penis</a:t>
            </a:r>
            <a:r>
              <a:rPr lang="de-DE" dirty="0" smtClean="0"/>
              <a:t>: Penis Körper, Glans Penis : Penisspitze, Bulbus </a:t>
            </a:r>
            <a:r>
              <a:rPr lang="de-DE" dirty="0" smtClean="0"/>
              <a:t>penis</a:t>
            </a:r>
            <a:r>
              <a:rPr lang="de-DE" dirty="0" smtClean="0"/>
              <a:t>: </a:t>
            </a:r>
          </a:p>
          <a:p>
            <a:r>
              <a:rPr lang="de-DE" dirty="0" smtClean="0"/>
              <a:t>Präputium: Vorhaut, Skrotum : Hodensack, Os </a:t>
            </a:r>
            <a:r>
              <a:rPr lang="de-DE" dirty="0" smtClean="0"/>
              <a:t>penis</a:t>
            </a:r>
            <a:r>
              <a:rPr lang="de-DE" dirty="0" smtClean="0"/>
              <a:t>: Penisknochen</a:t>
            </a:r>
          </a:p>
          <a:p>
            <a:r>
              <a:rPr lang="de-DE" dirty="0" smtClean="0"/>
              <a:t>Vulva: Scheide, Uterus : Gebärmutter, Zervix : Gebärmutterhals</a:t>
            </a:r>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954562"/>
          </a:xfrm>
        </p:spPr>
        <p:txBody>
          <a:bodyPr>
            <a:normAutofit/>
          </a:bodyPr>
          <a:lstStyle/>
          <a:p>
            <a:r>
              <a:rPr lang="de-DE" sz="3200" dirty="0" smtClean="0"/>
              <a:t>Das „Hängen“ dauert in der Regel 10  bis 30 Minuten. Es kann allerdings auch bis zu einer Stunde oder auch nur 3 bis 4 Minuten  dauern. Da die Ejakulation der </a:t>
            </a:r>
            <a:r>
              <a:rPr lang="de-DE" sz="3200" dirty="0" smtClean="0"/>
              <a:t>spermienreichen</a:t>
            </a:r>
            <a:r>
              <a:rPr lang="de-DE" sz="3200" dirty="0" smtClean="0"/>
              <a:t> Fraktion direkt nach den ersten Friktionsbewegungen einsetzt, sind normale Konzeptionsraten auch dann möglich, wenn das Phänomen des „Hängens“ überhaupt nicht eintritt. </a:t>
            </a:r>
            <a:endParaRPr lang="de-DE" sz="32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ZZL ab 01.01. 2020</a:t>
            </a:r>
            <a:endParaRPr lang="de-DE" dirty="0"/>
          </a:p>
        </p:txBody>
      </p:sp>
      <p:pic>
        <p:nvPicPr>
          <p:cNvPr id="5" name="Inhaltsplatzhalter 4" descr="PIC_0480.JPG"/>
          <p:cNvPicPr>
            <a:picLocks noGrp="1" noChangeAspect="1"/>
          </p:cNvPicPr>
          <p:nvPr>
            <p:ph idx="1"/>
          </p:nvPr>
        </p:nvPicPr>
        <p:blipFill>
          <a:blip r:embed="rId2" cstate="print"/>
          <a:srcRect l="7938" t="32452" r="6148" b="13454"/>
          <a:stretch>
            <a:fillRect/>
          </a:stretch>
        </p:blipFill>
        <p:spPr>
          <a:xfrm>
            <a:off x="395536" y="2060848"/>
            <a:ext cx="8604000" cy="3047250"/>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Rüde ist abgestiegen</a:t>
            </a:r>
            <a:endParaRPr lang="de-DE" dirty="0"/>
          </a:p>
        </p:txBody>
      </p:sp>
      <p:pic>
        <p:nvPicPr>
          <p:cNvPr id="5" name="Inhaltsplatzhalter 4" descr="PIC_0535.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Beide Hunde stehen jetzt mit den Hinterteilen  aneinander</a:t>
            </a:r>
            <a:endParaRPr lang="de-DE" dirty="0"/>
          </a:p>
        </p:txBody>
      </p:sp>
      <p:pic>
        <p:nvPicPr>
          <p:cNvPr id="5" name="Inhaltsplatzhalter 4" descr="PIC_0536.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Hunde hängen zusammen</a:t>
            </a:r>
            <a:endParaRPr lang="de-DE" dirty="0"/>
          </a:p>
        </p:txBody>
      </p:sp>
      <p:pic>
        <p:nvPicPr>
          <p:cNvPr id="5" name="Inhaltsplatzhalter 4" descr="PIC_0537.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Die Hündin macht einen gelassenen Eindruck </a:t>
            </a:r>
            <a:endParaRPr lang="de-DE" sz="3200" dirty="0"/>
          </a:p>
        </p:txBody>
      </p:sp>
      <p:pic>
        <p:nvPicPr>
          <p:cNvPr id="5" name="Inhaltsplatzhalter 4" descr="PIC_0538.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Bild kurz vor dem Lösen</a:t>
            </a:r>
            <a:endParaRPr lang="de-DE" dirty="0"/>
          </a:p>
        </p:txBody>
      </p:sp>
      <p:pic>
        <p:nvPicPr>
          <p:cNvPr id="5" name="Inhaltsplatzhalter 4" descr="PIC_0539.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Penis nach dem </a:t>
            </a:r>
            <a:r>
              <a:rPr lang="de-DE" dirty="0" smtClean="0"/>
              <a:t>Deckakt</a:t>
            </a:r>
            <a:endParaRPr lang="de-DE" dirty="0"/>
          </a:p>
        </p:txBody>
      </p:sp>
      <p:pic>
        <p:nvPicPr>
          <p:cNvPr id="5" name="Inhaltsplatzhalter 4" descr="PIC_0540.JPG"/>
          <p:cNvPicPr>
            <a:picLocks noGrp="1" noChangeAspect="1"/>
          </p:cNvPicPr>
          <p:nvPr>
            <p:ph idx="1"/>
          </p:nvPr>
        </p:nvPicPr>
        <p:blipFill>
          <a:blip r:embed="rId2" cstate="print"/>
          <a:stretch>
            <a:fillRect/>
          </a:stretch>
        </p:blipFill>
        <p:spPr>
          <a:xfrm>
            <a:off x="548922" y="1600200"/>
            <a:ext cx="804615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034682"/>
          </a:xfrm>
        </p:spPr>
        <p:txBody>
          <a:bodyPr>
            <a:normAutofit/>
          </a:bodyPr>
          <a:lstStyle/>
          <a:p>
            <a:r>
              <a:rPr lang="de-DE" sz="3200" dirty="0" smtClean="0"/>
              <a:t>Im PSK kann eine Erlaubnis zur künstlichen Besamung  nur durch den Hauptzuchtbeauftragten erteilt werden. Eine künstliche Besamung darf nur durchgeführt werden, wenn der Rüde nachweislich bereits auf natürliche Art gedeckt hat. Die Hündinnen müssen mindestens einmal auf natürlichem Wege belegt worden sein und geworfen haben.  </a:t>
            </a:r>
            <a:endParaRPr lang="de-DE" sz="32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Geräte für die künstliche Besamung</a:t>
            </a:r>
            <a:endParaRPr lang="de-DE" dirty="0"/>
          </a:p>
        </p:txBody>
      </p:sp>
      <p:pic>
        <p:nvPicPr>
          <p:cNvPr id="5" name="Inhaltsplatzhalter 4" descr="PIC_0510.JPG"/>
          <p:cNvPicPr>
            <a:picLocks noGrp="1" noChangeAspect="1"/>
          </p:cNvPicPr>
          <p:nvPr>
            <p:ph idx="1"/>
          </p:nvPr>
        </p:nvPicPr>
        <p:blipFill>
          <a:blip r:embed="rId2" cstate="print"/>
          <a:srcRect t="3814" r="7938"/>
          <a:stretch>
            <a:fillRect/>
          </a:stretch>
        </p:blipFill>
        <p:spPr>
          <a:xfrm>
            <a:off x="548922" y="1772816"/>
            <a:ext cx="7407454" cy="4353347"/>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smtClean="0"/>
              <a:t>Massage des Penis in der Vorhaut</a:t>
            </a:r>
            <a:endParaRPr lang="de-DE" sz="3600" dirty="0"/>
          </a:p>
        </p:txBody>
      </p:sp>
      <p:pic>
        <p:nvPicPr>
          <p:cNvPr id="5" name="Inhaltsplatzhalter 4" descr="PIC_0483.JPG"/>
          <p:cNvPicPr>
            <a:picLocks noGrp="1" noChangeAspect="1"/>
          </p:cNvPicPr>
          <p:nvPr>
            <p:ph idx="1"/>
          </p:nvPr>
        </p:nvPicPr>
        <p:blipFill>
          <a:blip r:embed="rId2" cstate="print"/>
          <a:srcRect t="23865" r="60739" b="6131"/>
          <a:stretch>
            <a:fillRect/>
          </a:stretch>
        </p:blipFill>
        <p:spPr>
          <a:xfrm>
            <a:off x="2555776" y="1628800"/>
            <a:ext cx="4068000" cy="4080061"/>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Manuelle </a:t>
            </a:r>
            <a:r>
              <a:rPr lang="de-DE" dirty="0" smtClean="0"/>
              <a:t>Absamung</a:t>
            </a:r>
            <a:r>
              <a:rPr lang="de-DE" dirty="0" smtClean="0"/>
              <a:t> </a:t>
            </a:r>
            <a:endParaRPr lang="de-DE" dirty="0"/>
          </a:p>
        </p:txBody>
      </p:sp>
      <p:pic>
        <p:nvPicPr>
          <p:cNvPr id="6" name="Bildplatzhalter 5" descr="PIC_0483.JPG"/>
          <p:cNvPicPr>
            <a:picLocks noGrp="1" noChangeAspect="1"/>
          </p:cNvPicPr>
          <p:nvPr>
            <p:ph type="pic" idx="1"/>
          </p:nvPr>
        </p:nvPicPr>
        <p:blipFill>
          <a:blip r:embed="rId2" cstate="print"/>
          <a:srcRect l="12500" r="12500"/>
          <a:stretch>
            <a:fillRect/>
          </a:stretch>
        </p:blipFill>
        <p:spPr/>
      </p:pic>
      <p:sp>
        <p:nvSpPr>
          <p:cNvPr id="4" name="Textplatzhalter 3"/>
          <p:cNvSpPr>
            <a:spLocks noGrp="1"/>
          </p:cNvSpPr>
          <p:nvPr>
            <p:ph type="body" sz="half" idx="2"/>
          </p:nvPr>
        </p:nvSpPr>
        <p:spPr/>
        <p:txBody>
          <a:bodyPr>
            <a:normAutofit/>
          </a:bodyPr>
          <a:lstStyle/>
          <a:p>
            <a:r>
              <a:rPr lang="de-DE" sz="1800" dirty="0" smtClean="0"/>
              <a:t>                          </a:t>
            </a:r>
          </a:p>
          <a:p>
            <a:r>
              <a:rPr lang="de-DE" sz="1800" dirty="0" smtClean="0"/>
              <a:t>                       Penis in senkrechter Position</a:t>
            </a:r>
            <a:endParaRPr lang="de-DE" sz="1800"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Zusätzlich empfohlene  Untersuchungen</a:t>
            </a:r>
            <a:endParaRPr lang="de-DE" sz="2800" dirty="0"/>
          </a:p>
        </p:txBody>
      </p:sp>
      <p:pic>
        <p:nvPicPr>
          <p:cNvPr id="5" name="Inhaltsplatzhalter 4" descr="PIC_0481.JPG"/>
          <p:cNvPicPr>
            <a:picLocks noGrp="1" noChangeAspect="1"/>
          </p:cNvPicPr>
          <p:nvPr>
            <p:ph idx="1"/>
          </p:nvPr>
        </p:nvPicPr>
        <p:blipFill>
          <a:blip r:embed="rId2" cstate="print"/>
          <a:srcRect l="5858" t="32452" r="9613" b="18227"/>
          <a:stretch>
            <a:fillRect/>
          </a:stretch>
        </p:blipFill>
        <p:spPr>
          <a:xfrm>
            <a:off x="755576" y="1124744"/>
            <a:ext cx="7272808" cy="4464496"/>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Manuelle </a:t>
            </a:r>
            <a:r>
              <a:rPr lang="de-DE" sz="2800" dirty="0" smtClean="0"/>
              <a:t>Absamung</a:t>
            </a:r>
            <a:r>
              <a:rPr lang="de-DE" sz="2800" dirty="0" smtClean="0"/>
              <a:t>: Penis nach hinten verlagert</a:t>
            </a:r>
            <a:endParaRPr lang="de-DE" sz="2800" dirty="0"/>
          </a:p>
        </p:txBody>
      </p:sp>
      <p:pic>
        <p:nvPicPr>
          <p:cNvPr id="5" name="Inhaltsplatzhalter 4" descr="PIC_0484.JPG"/>
          <p:cNvPicPr>
            <a:picLocks noGrp="1" noChangeAspect="1"/>
          </p:cNvPicPr>
          <p:nvPr>
            <p:ph idx="1"/>
          </p:nvPr>
        </p:nvPicPr>
        <p:blipFill>
          <a:blip r:embed="rId2" cstate="print"/>
          <a:srcRect l="8833" t="11769" r="29416" b="10272"/>
          <a:stretch>
            <a:fillRect/>
          </a:stretch>
        </p:blipFill>
        <p:spPr>
          <a:xfrm>
            <a:off x="1835696" y="1628800"/>
            <a:ext cx="4968552" cy="3528392"/>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Auffangen des Ejakulates bei nach hinten umgelagerten Penis</a:t>
            </a:r>
            <a:endParaRPr lang="de-DE" dirty="0"/>
          </a:p>
        </p:txBody>
      </p:sp>
      <p:pic>
        <p:nvPicPr>
          <p:cNvPr id="5" name="Inhaltsplatzhalter 4" descr="PIC_0485.JPG"/>
          <p:cNvPicPr>
            <a:picLocks noGrp="1" noChangeAspect="1"/>
          </p:cNvPicPr>
          <p:nvPr>
            <p:ph idx="1"/>
          </p:nvPr>
        </p:nvPicPr>
        <p:blipFill>
          <a:blip r:embed="rId2" cstate="print"/>
          <a:srcRect t="22906" b="10272"/>
          <a:stretch>
            <a:fillRect/>
          </a:stretch>
        </p:blipFill>
        <p:spPr>
          <a:xfrm>
            <a:off x="179512" y="2564904"/>
            <a:ext cx="8460000" cy="3179889"/>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Vorschieben des Katheters unter endoskopischer Kontrolle</a:t>
            </a:r>
            <a:endParaRPr lang="de-DE" dirty="0"/>
          </a:p>
        </p:txBody>
      </p:sp>
      <p:pic>
        <p:nvPicPr>
          <p:cNvPr id="5" name="Inhaltsplatzhalter 4" descr="PIC_0512.JPG"/>
          <p:cNvPicPr>
            <a:picLocks noGrp="1" noChangeAspect="1"/>
          </p:cNvPicPr>
          <p:nvPr>
            <p:ph idx="1"/>
          </p:nvPr>
        </p:nvPicPr>
        <p:blipFill>
          <a:blip r:embed="rId2" cstate="print"/>
          <a:srcRect l="19572"/>
          <a:stretch>
            <a:fillRect/>
          </a:stretch>
        </p:blipFill>
        <p:spPr>
          <a:xfrm>
            <a:off x="1115616" y="1556792"/>
            <a:ext cx="6471350"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Hochhalten der Hündin nach der Künstlichen Besamung</a:t>
            </a:r>
            <a:endParaRPr lang="de-DE" dirty="0"/>
          </a:p>
        </p:txBody>
      </p:sp>
      <p:pic>
        <p:nvPicPr>
          <p:cNvPr id="5" name="Inhaltsplatzhalter 4" descr="PIC_0511.JPG"/>
          <p:cNvPicPr>
            <a:picLocks noGrp="1" noChangeAspect="1"/>
          </p:cNvPicPr>
          <p:nvPr>
            <p:ph idx="1"/>
          </p:nvPr>
        </p:nvPicPr>
        <p:blipFill>
          <a:blip r:embed="rId2" cstate="print"/>
          <a:srcRect l="13308" t="14951" r="16887"/>
          <a:stretch>
            <a:fillRect/>
          </a:stretch>
        </p:blipFill>
        <p:spPr>
          <a:xfrm>
            <a:off x="1619672" y="2276872"/>
            <a:ext cx="5616624" cy="3849291"/>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Anatomie des Spermiums</a:t>
            </a:r>
            <a:endParaRPr lang="de-DE" dirty="0"/>
          </a:p>
        </p:txBody>
      </p:sp>
      <p:pic>
        <p:nvPicPr>
          <p:cNvPr id="5" name="Inhaltsplatzhalter 4" descr="PIC_0553.JPG"/>
          <p:cNvPicPr>
            <a:picLocks noGrp="1" noChangeAspect="1"/>
          </p:cNvPicPr>
          <p:nvPr>
            <p:ph idx="1"/>
          </p:nvPr>
        </p:nvPicPr>
        <p:blipFill>
          <a:blip r:embed="rId2" cstate="print"/>
          <a:srcRect t="12728" b="18859"/>
          <a:stretch>
            <a:fillRect/>
          </a:stretch>
        </p:blipFill>
        <p:spPr>
          <a:xfrm>
            <a:off x="467544" y="2060848"/>
            <a:ext cx="8046156" cy="3096344"/>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Spermiemenge</a:t>
            </a:r>
            <a:r>
              <a:rPr lang="de-DE" dirty="0" smtClean="0"/>
              <a:t> </a:t>
            </a:r>
            <a:r>
              <a:rPr lang="de-DE" dirty="0" smtClean="0"/>
              <a:t>und </a:t>
            </a:r>
            <a:r>
              <a:rPr lang="de-DE" dirty="0" smtClean="0"/>
              <a:t>Spermienqualität</a:t>
            </a:r>
            <a:endParaRPr lang="de-DE" dirty="0"/>
          </a:p>
        </p:txBody>
      </p:sp>
      <p:pic>
        <p:nvPicPr>
          <p:cNvPr id="5" name="Inhaltsplatzhalter 4" descr="PIC_0564.JPG"/>
          <p:cNvPicPr>
            <a:picLocks noGrp="1" noChangeAspect="1"/>
          </p:cNvPicPr>
          <p:nvPr>
            <p:ph idx="1"/>
          </p:nvPr>
        </p:nvPicPr>
        <p:blipFill>
          <a:blip r:embed="rId2" cstate="print"/>
          <a:srcRect l="10623" r="7043"/>
          <a:stretch>
            <a:fillRect/>
          </a:stretch>
        </p:blipFill>
        <p:spPr>
          <a:xfrm>
            <a:off x="1403648" y="1600200"/>
            <a:ext cx="662473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Spermauntersuchung</a:t>
            </a:r>
            <a:endParaRPr lang="de-DE" dirty="0"/>
          </a:p>
        </p:txBody>
      </p:sp>
      <p:pic>
        <p:nvPicPr>
          <p:cNvPr id="5" name="Inhaltsplatzhalter 4" descr="PIC_0559.JPG"/>
          <p:cNvPicPr>
            <a:picLocks noGrp="1" noChangeAspect="1"/>
          </p:cNvPicPr>
          <p:nvPr>
            <p:ph idx="1"/>
          </p:nvPr>
        </p:nvPicPr>
        <p:blipFill>
          <a:blip r:embed="rId2" cstate="print"/>
          <a:srcRect l="10623" r="6148"/>
          <a:stretch>
            <a:fillRect/>
          </a:stretch>
        </p:blipFill>
        <p:spPr>
          <a:xfrm>
            <a:off x="1403648" y="1600200"/>
            <a:ext cx="6696744"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Nur die trübe mittlere Fraktion ist </a:t>
            </a:r>
            <a:r>
              <a:rPr lang="de-DE" dirty="0" smtClean="0"/>
              <a:t>spermienhaltig</a:t>
            </a:r>
            <a:r>
              <a:rPr lang="de-DE" dirty="0" smtClean="0"/>
              <a:t> </a:t>
            </a:r>
            <a:endParaRPr lang="de-DE" dirty="0"/>
          </a:p>
        </p:txBody>
      </p:sp>
      <p:pic>
        <p:nvPicPr>
          <p:cNvPr id="5" name="Inhaltsplatzhalter 4" descr="PIC_0486.JPG"/>
          <p:cNvPicPr>
            <a:picLocks noGrp="1" noChangeAspect="1"/>
          </p:cNvPicPr>
          <p:nvPr>
            <p:ph idx="1"/>
          </p:nvPr>
        </p:nvPicPr>
        <p:blipFill>
          <a:blip r:embed="rId2" cstate="print"/>
          <a:srcRect l="13308" r="22257"/>
          <a:stretch>
            <a:fillRect/>
          </a:stretch>
        </p:blipFill>
        <p:spPr>
          <a:xfrm>
            <a:off x="1619672" y="1600200"/>
            <a:ext cx="5184576"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92697"/>
            <a:ext cx="7772400" cy="792087"/>
          </a:xfrm>
        </p:spPr>
        <p:txBody>
          <a:bodyPr>
            <a:normAutofit/>
          </a:bodyPr>
          <a:lstStyle/>
          <a:p>
            <a:r>
              <a:rPr lang="de-DE" dirty="0" smtClean="0"/>
              <a:t>Das Ejakulat</a:t>
            </a:r>
            <a:endParaRPr lang="de-DE" dirty="0"/>
          </a:p>
        </p:txBody>
      </p:sp>
      <p:sp>
        <p:nvSpPr>
          <p:cNvPr id="3" name="Untertitel 2"/>
          <p:cNvSpPr>
            <a:spLocks noGrp="1"/>
          </p:cNvSpPr>
          <p:nvPr>
            <p:ph type="subTitle" idx="1"/>
          </p:nvPr>
        </p:nvSpPr>
        <p:spPr>
          <a:xfrm>
            <a:off x="1371600" y="1700808"/>
            <a:ext cx="6400800" cy="3937992"/>
          </a:xfrm>
        </p:spPr>
        <p:txBody>
          <a:bodyPr/>
          <a:lstStyle/>
          <a:p>
            <a:r>
              <a:rPr lang="de-DE" sz="2000" dirty="0" smtClean="0"/>
              <a:t>Teilt sich in  drei Fraktionen</a:t>
            </a:r>
          </a:p>
          <a:p>
            <a:endParaRPr lang="de-DE" sz="2000" dirty="0" smtClean="0"/>
          </a:p>
          <a:p>
            <a:r>
              <a:rPr lang="de-DE" sz="2000" dirty="0" smtClean="0"/>
              <a:t>Vorphase</a:t>
            </a:r>
            <a:r>
              <a:rPr lang="de-DE" sz="2000" dirty="0" smtClean="0"/>
              <a:t> 0,2  - 3 ml</a:t>
            </a:r>
          </a:p>
          <a:p>
            <a:r>
              <a:rPr lang="de-DE" sz="2000" dirty="0" smtClean="0"/>
              <a:t>Gelblich </a:t>
            </a:r>
          </a:p>
          <a:p>
            <a:endParaRPr lang="de-DE" sz="2000" dirty="0" smtClean="0"/>
          </a:p>
          <a:p>
            <a:r>
              <a:rPr lang="de-DE" sz="2000" dirty="0" smtClean="0"/>
              <a:t>Hauptphase  0,5  - 4 ml</a:t>
            </a:r>
          </a:p>
          <a:p>
            <a:r>
              <a:rPr lang="de-DE" sz="2000" dirty="0" smtClean="0"/>
              <a:t>Weiß molkig, reich an  Spermien </a:t>
            </a:r>
          </a:p>
          <a:p>
            <a:endParaRPr lang="de-DE" sz="2000" dirty="0" smtClean="0"/>
          </a:p>
          <a:p>
            <a:r>
              <a:rPr lang="de-DE" sz="2000" dirty="0" smtClean="0"/>
              <a:t>Nachphase 2 – 25 ml</a:t>
            </a:r>
          </a:p>
          <a:p>
            <a:r>
              <a:rPr lang="de-DE" sz="2000" dirty="0" smtClean="0"/>
              <a:t>Trüb </a:t>
            </a:r>
          </a:p>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Ejakulatmenge</a:t>
            </a:r>
            <a:r>
              <a:rPr lang="de-DE" dirty="0" smtClean="0"/>
              <a:t>  ca. 6 ml</a:t>
            </a:r>
            <a:endParaRPr lang="de-DE" dirty="0"/>
          </a:p>
        </p:txBody>
      </p:sp>
      <p:pic>
        <p:nvPicPr>
          <p:cNvPr id="5" name="Inhaltsplatzhalter 4" descr="PIC_0525.JPG"/>
          <p:cNvPicPr>
            <a:picLocks noGrp="1" noChangeAspect="1"/>
          </p:cNvPicPr>
          <p:nvPr>
            <p:ph idx="1"/>
          </p:nvPr>
        </p:nvPicPr>
        <p:blipFill>
          <a:blip r:embed="rId2" cstate="print"/>
          <a:stretch>
            <a:fillRect/>
          </a:stretch>
        </p:blipFill>
        <p:spPr>
          <a:xfrm rot="5400000">
            <a:off x="2084465" y="2316135"/>
            <a:ext cx="4788000" cy="2693250"/>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smtClean="0"/>
              <a:t>Die embryonale Entwicklung der Geschlechtsorgane bei Rüden</a:t>
            </a:r>
            <a:endParaRPr lang="de-DE" sz="3200" dirty="0"/>
          </a:p>
        </p:txBody>
      </p:sp>
      <p:sp>
        <p:nvSpPr>
          <p:cNvPr id="3" name="Inhaltsplatzhalter 2"/>
          <p:cNvSpPr>
            <a:spLocks noGrp="1"/>
          </p:cNvSpPr>
          <p:nvPr>
            <p:ph idx="1"/>
          </p:nvPr>
        </p:nvSpPr>
        <p:spPr/>
        <p:txBody>
          <a:bodyPr/>
          <a:lstStyle/>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20689"/>
            <a:ext cx="7772400" cy="720079"/>
          </a:xfrm>
        </p:spPr>
        <p:txBody>
          <a:bodyPr>
            <a:normAutofit fontScale="90000"/>
          </a:bodyPr>
          <a:lstStyle/>
          <a:p>
            <a:r>
              <a:rPr lang="de-DE" dirty="0" smtClean="0"/>
              <a:t>Spermamenge</a:t>
            </a:r>
            <a:endParaRPr lang="de-DE" dirty="0"/>
          </a:p>
        </p:txBody>
      </p:sp>
      <p:sp>
        <p:nvSpPr>
          <p:cNvPr id="3" name="Untertitel 2"/>
          <p:cNvSpPr>
            <a:spLocks noGrp="1"/>
          </p:cNvSpPr>
          <p:nvPr>
            <p:ph type="subTitle" idx="1"/>
          </p:nvPr>
        </p:nvSpPr>
        <p:spPr>
          <a:xfrm>
            <a:off x="1371600" y="1916832"/>
            <a:ext cx="6400800" cy="3721968"/>
          </a:xfrm>
        </p:spPr>
        <p:txBody>
          <a:bodyPr/>
          <a:lstStyle/>
          <a:p>
            <a:r>
              <a:rPr lang="de-DE" dirty="0" smtClean="0"/>
              <a:t>Die </a:t>
            </a:r>
            <a:r>
              <a:rPr lang="de-DE" dirty="0" smtClean="0"/>
              <a:t>Ejakulatmenge</a:t>
            </a:r>
            <a:r>
              <a:rPr lang="de-DE" dirty="0" smtClean="0"/>
              <a:t>  beträgt</a:t>
            </a:r>
          </a:p>
          <a:p>
            <a:r>
              <a:rPr lang="de-DE" dirty="0" smtClean="0"/>
              <a:t>Beim Hund 7 - 30 ml </a:t>
            </a:r>
          </a:p>
          <a:p>
            <a:r>
              <a:rPr lang="de-DE" dirty="0" smtClean="0"/>
              <a:t>Beim Eber 200 – 500 ml</a:t>
            </a:r>
          </a:p>
          <a:p>
            <a:r>
              <a:rPr lang="de-DE" dirty="0" smtClean="0"/>
              <a:t>Beim Bullen  2- 8 ml</a:t>
            </a:r>
          </a:p>
          <a:p>
            <a:r>
              <a:rPr lang="de-DE" dirty="0" smtClean="0"/>
              <a:t>Beim Hengst 50 – 150 ml</a:t>
            </a:r>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92697"/>
            <a:ext cx="7772400" cy="1080119"/>
          </a:xfrm>
        </p:spPr>
        <p:txBody>
          <a:bodyPr/>
          <a:lstStyle/>
          <a:p>
            <a:r>
              <a:rPr lang="de-DE" dirty="0" smtClean="0"/>
              <a:t>Die Anzahl  der Spermien </a:t>
            </a:r>
            <a:endParaRPr lang="de-DE" dirty="0"/>
          </a:p>
        </p:txBody>
      </p:sp>
      <p:sp>
        <p:nvSpPr>
          <p:cNvPr id="3" name="Untertitel 2"/>
          <p:cNvSpPr>
            <a:spLocks noGrp="1"/>
          </p:cNvSpPr>
          <p:nvPr>
            <p:ph type="subTitle" idx="1"/>
          </p:nvPr>
        </p:nvSpPr>
        <p:spPr>
          <a:xfrm>
            <a:off x="1371600" y="1916832"/>
            <a:ext cx="6400800" cy="3721968"/>
          </a:xfrm>
        </p:spPr>
        <p:txBody>
          <a:bodyPr>
            <a:normAutofit/>
          </a:bodyPr>
          <a:lstStyle/>
          <a:p>
            <a:r>
              <a:rPr lang="de-DE" sz="2000" dirty="0" smtClean="0"/>
              <a:t>Beträgt beim Rüden </a:t>
            </a:r>
          </a:p>
          <a:p>
            <a:r>
              <a:rPr lang="de-DE" sz="2000" dirty="0" smtClean="0"/>
              <a:t>100 000 pro </a:t>
            </a:r>
            <a:r>
              <a:rPr lang="de-DE" sz="2000" dirty="0" smtClean="0"/>
              <a:t>mikroliter</a:t>
            </a:r>
            <a:endParaRPr lang="de-DE" sz="2000" dirty="0" smtClean="0"/>
          </a:p>
          <a:p>
            <a:r>
              <a:rPr lang="de-DE" sz="2000" dirty="0" smtClean="0"/>
              <a:t>Beim Bullen </a:t>
            </a:r>
          </a:p>
          <a:p>
            <a:r>
              <a:rPr lang="de-DE" sz="2000" dirty="0" smtClean="0"/>
              <a:t>1000 000 pro </a:t>
            </a:r>
            <a:r>
              <a:rPr lang="de-DE" sz="2000" dirty="0" smtClean="0"/>
              <a:t>mikroliter</a:t>
            </a:r>
            <a:endParaRPr lang="de-DE" sz="2000" dirty="0" smtClean="0"/>
          </a:p>
          <a:p>
            <a:endParaRPr lang="de-DE" sz="2000" dirty="0" smtClean="0"/>
          </a:p>
          <a:p>
            <a:r>
              <a:rPr lang="de-DE" sz="2000" dirty="0" smtClean="0"/>
              <a:t>Entscheidend für die Spermaqualität </a:t>
            </a:r>
          </a:p>
          <a:p>
            <a:r>
              <a:rPr lang="de-DE" sz="2000" dirty="0" smtClean="0"/>
              <a:t>ist jedoch auch die Vitalität und der  Anteil  der normalen</a:t>
            </a:r>
          </a:p>
          <a:p>
            <a:r>
              <a:rPr lang="de-DE" sz="2000" dirty="0" smtClean="0"/>
              <a:t>Spermien</a:t>
            </a:r>
          </a:p>
          <a:p>
            <a:r>
              <a:rPr lang="de-DE" sz="2000" dirty="0" smtClean="0"/>
              <a:t>Normal sind 70 – 90  % vorwärtsbewegliche und </a:t>
            </a:r>
          </a:p>
          <a:p>
            <a:r>
              <a:rPr lang="de-DE" sz="2000" dirty="0" smtClean="0"/>
              <a:t>höchstens  20 %  krankhafte  Spermien</a:t>
            </a:r>
          </a:p>
          <a:p>
            <a:endParaRPr lang="de-DE" dirty="0"/>
          </a:p>
        </p:txBody>
      </p:sp>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Mißbildungen</a:t>
            </a:r>
            <a:r>
              <a:rPr lang="de-DE" dirty="0" smtClean="0"/>
              <a:t> bei Spermien</a:t>
            </a:r>
            <a:endParaRPr lang="de-DE" dirty="0"/>
          </a:p>
        </p:txBody>
      </p:sp>
      <p:pic>
        <p:nvPicPr>
          <p:cNvPr id="6" name="Bildplatzhalter 5" descr="PIC_0487.JPG"/>
          <p:cNvPicPr>
            <a:picLocks noGrp="1" noChangeAspect="1"/>
          </p:cNvPicPr>
          <p:nvPr>
            <p:ph type="pic" idx="1"/>
          </p:nvPr>
        </p:nvPicPr>
        <p:blipFill>
          <a:blip r:embed="rId2" cstate="print"/>
          <a:srcRect l="12500" r="12500"/>
          <a:stretch>
            <a:fillRect/>
          </a:stretch>
        </p:blipFill>
        <p:spPr/>
      </p:pic>
      <p:sp>
        <p:nvSpPr>
          <p:cNvPr id="4" name="Textplatzhalter 3"/>
          <p:cNvSpPr>
            <a:spLocks noGrp="1"/>
          </p:cNvSpPr>
          <p:nvPr>
            <p:ph type="body" sz="half" idx="2"/>
          </p:nvPr>
        </p:nvSpPr>
        <p:spPr/>
        <p:txBody>
          <a:bodyPr>
            <a:normAutofit fontScale="92500"/>
          </a:bodyPr>
          <a:lstStyle/>
          <a:p>
            <a:endParaRPr lang="de-DE" dirty="0" smtClean="0"/>
          </a:p>
          <a:p>
            <a:r>
              <a:rPr lang="de-DE" sz="1800" dirty="0" smtClean="0"/>
              <a:t>Zytoplasmatropfen</a:t>
            </a:r>
            <a:r>
              <a:rPr lang="de-DE" sz="1800" dirty="0" smtClean="0"/>
              <a:t>, Doppelte Köpfe , Doppelte Schwänze, </a:t>
            </a:r>
            <a:endParaRPr lang="de-DE" sz="1800"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818658"/>
          </a:xfrm>
        </p:spPr>
        <p:txBody>
          <a:bodyPr>
            <a:normAutofit fontScale="90000"/>
          </a:bodyPr>
          <a:lstStyle/>
          <a:p>
            <a:r>
              <a:rPr lang="de-DE" sz="3600" dirty="0" smtClean="0"/>
              <a:t/>
            </a:r>
            <a:br>
              <a:rPr lang="de-DE" sz="3600" dirty="0" smtClean="0"/>
            </a:br>
            <a:r>
              <a:rPr lang="de-DE" sz="3600" dirty="0" smtClean="0"/>
              <a:t/>
            </a:r>
            <a:br>
              <a:rPr lang="de-DE" sz="3600" dirty="0" smtClean="0"/>
            </a:br>
            <a:r>
              <a:rPr lang="de-DE" sz="3600" dirty="0" smtClean="0"/>
              <a:t/>
            </a:r>
            <a:br>
              <a:rPr lang="de-DE" sz="3600" dirty="0" smtClean="0"/>
            </a:br>
            <a:r>
              <a:rPr lang="de-DE" sz="3100" dirty="0" smtClean="0"/>
              <a:t>Folgende Probleme können  beim </a:t>
            </a:r>
            <a:r>
              <a:rPr lang="de-DE" sz="3100" dirty="0" smtClean="0"/>
              <a:t>Deckakt</a:t>
            </a:r>
            <a:r>
              <a:rPr lang="de-DE" sz="3100" dirty="0" smtClean="0"/>
              <a:t> auftreten:</a:t>
            </a:r>
            <a:br>
              <a:rPr lang="de-DE" sz="3100" dirty="0" smtClean="0"/>
            </a:br>
            <a:r>
              <a:rPr lang="de-DE" sz="3100" dirty="0" smtClean="0"/>
              <a:t>Der Rüde will die Hündin nicht decken oder er kann den Penis nicht einführen.</a:t>
            </a:r>
            <a:br>
              <a:rPr lang="de-DE" sz="3100" dirty="0" smtClean="0"/>
            </a:br>
            <a:r>
              <a:rPr lang="de-DE" sz="3100" dirty="0" smtClean="0"/>
              <a:t/>
            </a:r>
            <a:br>
              <a:rPr lang="de-DE" sz="3100" dirty="0" smtClean="0"/>
            </a:br>
            <a:r>
              <a:rPr lang="de-DE" sz="3100" dirty="0" smtClean="0"/>
              <a:t>Als Ursachen kommen in Frage:</a:t>
            </a:r>
            <a:br>
              <a:rPr lang="de-DE" sz="3100" dirty="0" smtClean="0"/>
            </a:br>
            <a:r>
              <a:rPr lang="de-DE" sz="3100" dirty="0" smtClean="0"/>
              <a:t/>
            </a:r>
            <a:br>
              <a:rPr lang="de-DE" sz="3100" dirty="0" smtClean="0"/>
            </a:br>
            <a:r>
              <a:rPr lang="de-DE" sz="2700" dirty="0" smtClean="0"/>
              <a:t>mangelnde Libido des Rüden</a:t>
            </a:r>
            <a:br>
              <a:rPr lang="de-DE" sz="2700" dirty="0" smtClean="0"/>
            </a:br>
            <a:r>
              <a:rPr lang="de-DE" sz="2700" dirty="0" smtClean="0"/>
              <a:t>Erkrankung des Rüden </a:t>
            </a:r>
            <a:br>
              <a:rPr lang="de-DE" sz="2700" dirty="0" smtClean="0"/>
            </a:br>
            <a:r>
              <a:rPr lang="de-DE" sz="2700" dirty="0" smtClean="0"/>
              <a:t>Störungen beim </a:t>
            </a:r>
            <a:r>
              <a:rPr lang="de-DE" sz="2700" dirty="0" smtClean="0"/>
              <a:t>Deckakt</a:t>
            </a:r>
            <a:r>
              <a:rPr lang="de-DE" sz="2700" dirty="0" smtClean="0"/>
              <a:t/>
            </a:r>
            <a:br>
              <a:rPr lang="de-DE" sz="2700" dirty="0" smtClean="0"/>
            </a:br>
            <a:r>
              <a:rPr lang="de-DE" sz="2700" dirty="0" smtClean="0"/>
              <a:t>falscher Deckzeitpunkt</a:t>
            </a:r>
            <a:br>
              <a:rPr lang="de-DE" sz="2700" dirty="0" smtClean="0"/>
            </a:br>
            <a:r>
              <a:rPr lang="de-DE" sz="2700" dirty="0" smtClean="0"/>
              <a:t>Enge des Scheideneingangs</a:t>
            </a:r>
            <a:br>
              <a:rPr lang="de-DE" sz="2700" dirty="0" smtClean="0"/>
            </a:br>
            <a:r>
              <a:rPr lang="de-DE" sz="2700" dirty="0" smtClean="0"/>
              <a:t>inadäquate Aggression der Hündin</a:t>
            </a:r>
            <a:br>
              <a:rPr lang="de-DE" sz="2700" dirty="0" smtClean="0"/>
            </a:br>
            <a:r>
              <a:rPr lang="de-DE" sz="2700" dirty="0" smtClean="0"/>
              <a:t>sehr starker Größenunterschied zwischen Rüde und Hündin</a:t>
            </a:r>
            <a:br>
              <a:rPr lang="de-DE" sz="2700" dirty="0" smtClean="0"/>
            </a:br>
            <a:r>
              <a:rPr lang="de-DE" dirty="0" smtClean="0"/>
              <a:t/>
            </a:r>
            <a:br>
              <a:rPr lang="de-DE" dirty="0" smtClean="0"/>
            </a:b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74642"/>
          </a:xfrm>
        </p:spPr>
        <p:txBody>
          <a:bodyPr>
            <a:normAutofit/>
          </a:bodyPr>
          <a:lstStyle/>
          <a:p>
            <a:r>
              <a:rPr lang="de-DE" sz="3200" dirty="0" smtClean="0"/>
              <a:t>Auf den Schleimhäuten des Penis und der Scheide findet  sich eine hohe Zahl Bakterien einer natürlichen  </a:t>
            </a:r>
            <a:r>
              <a:rPr lang="de-DE" sz="3200" dirty="0" smtClean="0"/>
              <a:t>Keimflora</a:t>
            </a:r>
            <a:r>
              <a:rPr lang="de-DE" sz="3200" dirty="0" smtClean="0"/>
              <a:t>. Nur beim Auftreten von klinischen Symptomen wie eitriger Ausfluss, Juckreiz und Entzündungszeichen ist eine Behandlung mit  Antibiotika sinnvoll.</a:t>
            </a:r>
            <a:br>
              <a:rPr lang="de-DE" sz="3200" dirty="0" smtClean="0"/>
            </a:br>
            <a:r>
              <a:rPr lang="de-DE" sz="3200" dirty="0" smtClean="0"/>
              <a:t>Die routinemäßige Antibiotika- Behandlung der Hündinnen vor und nach der Geburt und der Rüden vor dem Decken  wird nicht angeraten. </a:t>
            </a:r>
            <a:r>
              <a:rPr lang="de-DE" dirty="0" smtClean="0"/>
              <a:t> </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242594"/>
          </a:xfrm>
        </p:spPr>
        <p:txBody>
          <a:bodyPr/>
          <a:lstStyle/>
          <a:p>
            <a:r>
              <a:rPr lang="de-DE" dirty="0" smtClean="0"/>
              <a:t>Spezielle Genitalinfektionen beim Hund werden durch das </a:t>
            </a:r>
            <a:br>
              <a:rPr lang="de-DE" dirty="0" smtClean="0"/>
            </a:br>
            <a:r>
              <a:rPr lang="de-DE" dirty="0" smtClean="0"/>
              <a:t>Canine</a:t>
            </a:r>
            <a:r>
              <a:rPr lang="de-DE" dirty="0" smtClean="0"/>
              <a:t> Herpesvirus und durch </a:t>
            </a:r>
            <a:br>
              <a:rPr lang="de-DE" dirty="0" smtClean="0"/>
            </a:br>
            <a:r>
              <a:rPr lang="de-DE" dirty="0" smtClean="0"/>
              <a:t>Brucellosekeime</a:t>
            </a:r>
            <a:r>
              <a:rPr lang="de-DE" dirty="0" smtClean="0"/>
              <a:t>  verursacht. </a:t>
            </a:r>
            <a:endParaRPr lang="de-DE"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02634"/>
          </a:xfrm>
        </p:spPr>
        <p:txBody>
          <a:bodyPr>
            <a:normAutofit fontScale="90000"/>
          </a:bodyPr>
          <a:lstStyle/>
          <a:p>
            <a:r>
              <a:rPr lang="de-DE" sz="3200" dirty="0" smtClean="0"/>
              <a:t>Brucellose</a:t>
            </a:r>
            <a:r>
              <a:rPr lang="de-DE" sz="3200" dirty="0" smtClean="0"/>
              <a:t> ist eine bakterielle Infektion , die Hodenentzündungen und Aborte verursacht. Sie wird beim </a:t>
            </a:r>
            <a:r>
              <a:rPr lang="de-DE" sz="3200" dirty="0" smtClean="0"/>
              <a:t>Deckakt</a:t>
            </a:r>
            <a:r>
              <a:rPr lang="de-DE" sz="3200" dirty="0" smtClean="0"/>
              <a:t> und durch infizierte abortierte </a:t>
            </a:r>
            <a:r>
              <a:rPr lang="de-DE" sz="3200" dirty="0" smtClean="0"/>
              <a:t>Foeten</a:t>
            </a:r>
            <a:r>
              <a:rPr lang="de-DE" sz="3200" dirty="0" smtClean="0"/>
              <a:t> , Eihäute und </a:t>
            </a:r>
            <a:r>
              <a:rPr lang="de-DE" sz="3200" dirty="0" smtClean="0"/>
              <a:t>Scheidenausfluß</a:t>
            </a:r>
            <a:r>
              <a:rPr lang="de-DE" sz="3200" dirty="0" smtClean="0"/>
              <a:t> übertragen. Betroffene Rüden können unfruchtbar werden.  In den letzten Jahren sind in Deutschland keine </a:t>
            </a:r>
            <a:r>
              <a:rPr lang="de-DE" sz="3200" dirty="0" smtClean="0"/>
              <a:t>Brucellen</a:t>
            </a:r>
            <a:r>
              <a:rPr lang="de-DE" sz="3200" dirty="0" smtClean="0"/>
              <a:t>  mehr nachgewiesen worden.</a:t>
            </a:r>
            <a:br>
              <a:rPr lang="de-DE" sz="3200" dirty="0" smtClean="0"/>
            </a:br>
            <a:r>
              <a:rPr lang="de-DE" sz="3200" dirty="0" smtClean="0"/>
              <a:t>Es besteht jedoch die Gefahr, dass diese Infektionskrankheit  durch ausländische Hunde oder andere Vektoren wieder eingeschleppt wird.</a:t>
            </a:r>
            <a:endParaRPr lang="de-DE" sz="32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314602"/>
          </a:xfrm>
        </p:spPr>
        <p:txBody>
          <a:bodyPr>
            <a:normAutofit/>
          </a:bodyPr>
          <a:lstStyle/>
          <a:p>
            <a:r>
              <a:rPr lang="de-DE" sz="2400" dirty="0" smtClean="0"/>
              <a:t>Die Infektion mit dem  </a:t>
            </a:r>
            <a:r>
              <a:rPr lang="de-DE" sz="3600" dirty="0" smtClean="0"/>
              <a:t>caninen</a:t>
            </a:r>
            <a:r>
              <a:rPr lang="de-DE" sz="3600" dirty="0" smtClean="0"/>
              <a:t> Herpesvirus </a:t>
            </a:r>
            <a:r>
              <a:rPr lang="de-DE" sz="2400" dirty="0" smtClean="0"/>
              <a:t>verursacht Todesfälle bei Welpen im Alter von 1-3 Wochen. </a:t>
            </a:r>
            <a:br>
              <a:rPr lang="de-DE" sz="2400" dirty="0" smtClean="0"/>
            </a:br>
            <a:r>
              <a:rPr lang="de-DE" sz="2400" dirty="0" smtClean="0"/>
              <a:t/>
            </a:r>
            <a:br>
              <a:rPr lang="de-DE" sz="2400" dirty="0" smtClean="0"/>
            </a:br>
            <a:r>
              <a:rPr lang="de-DE" sz="2400" dirty="0" smtClean="0"/>
              <a:t>Klinische Symptome bei erwachsenen Hunde sind unauffällig.</a:t>
            </a:r>
            <a:br>
              <a:rPr lang="de-DE" sz="2400" dirty="0" smtClean="0"/>
            </a:br>
            <a:r>
              <a:rPr lang="de-DE" sz="2400" dirty="0" smtClean="0"/>
              <a:t> </a:t>
            </a:r>
            <a:br>
              <a:rPr lang="de-DE" sz="2400" dirty="0" smtClean="0"/>
            </a:br>
            <a:r>
              <a:rPr lang="de-DE" sz="2400" dirty="0" smtClean="0"/>
              <a:t>Das Virus wird übertragen durch Sekrete aus der Vagina , Blase und Nase.  Auch eine intrauterine transplazentare Infektion ist möglich.</a:t>
            </a:r>
            <a:br>
              <a:rPr lang="de-DE" sz="2400" dirty="0" smtClean="0"/>
            </a:br>
            <a:r>
              <a:rPr lang="de-DE" sz="2400" dirty="0" smtClean="0"/>
              <a:t>Eine vorbeugende Impfung der Zuchthündinnen während der Läufigkeit und in den letzten 7-10 Tagen vor dem errechneten Wurftermin ist sinnvoll.</a:t>
            </a:r>
            <a:endParaRPr lang="de-DE" sz="24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890666"/>
          </a:xfrm>
        </p:spPr>
        <p:txBody>
          <a:bodyPr>
            <a:normAutofit/>
          </a:bodyPr>
          <a:lstStyle/>
          <a:p>
            <a:r>
              <a:rPr lang="de-DE" sz="2800" dirty="0" smtClean="0"/>
              <a:t>Leerbleiben der Hündin nach erfolgtem </a:t>
            </a:r>
            <a:r>
              <a:rPr lang="de-DE" sz="2800" dirty="0" smtClean="0"/>
              <a:t>Deckakt</a:t>
            </a:r>
            <a:r>
              <a:rPr lang="de-DE" sz="2800" dirty="0" smtClean="0"/>
              <a:t/>
            </a:r>
            <a:br>
              <a:rPr lang="de-DE" sz="2800" dirty="0" smtClean="0"/>
            </a:br>
            <a:r>
              <a:rPr lang="de-DE" sz="2800" dirty="0" smtClean="0"/>
              <a:t/>
            </a:r>
            <a:br>
              <a:rPr lang="de-DE" sz="2800" dirty="0" smtClean="0"/>
            </a:br>
            <a:r>
              <a:rPr lang="de-DE" sz="2800" dirty="0" smtClean="0"/>
              <a:t>Als Ursachen kommen in Frage: </a:t>
            </a:r>
            <a:br>
              <a:rPr lang="de-DE" sz="2800" dirty="0" smtClean="0"/>
            </a:br>
            <a:r>
              <a:rPr lang="de-DE" sz="2800" dirty="0" smtClean="0"/>
              <a:t>Bei der Hündin:</a:t>
            </a:r>
            <a:br>
              <a:rPr lang="de-DE" sz="2800" dirty="0" smtClean="0"/>
            </a:br>
            <a:r>
              <a:rPr lang="de-DE" sz="2800" dirty="0" smtClean="0"/>
              <a:t>falscher Deckzeitpunkt</a:t>
            </a:r>
            <a:br>
              <a:rPr lang="de-DE" sz="2800" dirty="0" smtClean="0"/>
            </a:br>
            <a:r>
              <a:rPr lang="de-DE" sz="2800" dirty="0" smtClean="0"/>
              <a:t>Unfruchtbarkeit der Hündin</a:t>
            </a:r>
            <a:br>
              <a:rPr lang="de-DE" sz="2800" dirty="0" smtClean="0"/>
            </a:br>
            <a:r>
              <a:rPr lang="de-DE" sz="2800" dirty="0" smtClean="0"/>
              <a:t/>
            </a:r>
            <a:br>
              <a:rPr lang="de-DE" sz="2800" dirty="0" smtClean="0"/>
            </a:br>
            <a:r>
              <a:rPr lang="de-DE" sz="2800" dirty="0" smtClean="0"/>
              <a:t>Beim Rüden :</a:t>
            </a:r>
            <a:br>
              <a:rPr lang="de-DE" sz="2800" dirty="0" smtClean="0"/>
            </a:br>
            <a:r>
              <a:rPr lang="de-DE" sz="2800" dirty="0" smtClean="0"/>
              <a:t>mangelnde oder keine Spermien </a:t>
            </a:r>
            <a:r>
              <a:rPr lang="de-DE" sz="2800" dirty="0" smtClean="0"/>
              <a:t>imEjakulat</a:t>
            </a:r>
            <a:r>
              <a:rPr lang="de-DE" sz="2800" dirty="0" smtClean="0"/>
              <a:t/>
            </a:r>
            <a:br>
              <a:rPr lang="de-DE" sz="2800" dirty="0" smtClean="0"/>
            </a:br>
            <a:r>
              <a:rPr lang="de-DE" sz="2800" dirty="0" smtClean="0"/>
              <a:t>mangelnde Vorwärtsbeweglichkeit der Spermien</a:t>
            </a:r>
            <a:br>
              <a:rPr lang="de-DE" sz="2800" dirty="0" smtClean="0"/>
            </a:br>
            <a:r>
              <a:rPr lang="de-DE" sz="2800" dirty="0" smtClean="0"/>
              <a:t>hoher Anteil an missgebildeten Spermien</a:t>
            </a:r>
            <a:endParaRPr lang="de-DE" sz="2800" dirty="0"/>
          </a:p>
        </p:txBody>
      </p:sp>
      <p:sp>
        <p:nvSpPr>
          <p:cNvPr id="3" name="Fußzeilenplatzhalter 2"/>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860648"/>
          </a:xfrm>
        </p:spPr>
        <p:txBody>
          <a:bodyPr>
            <a:normAutofit fontScale="90000"/>
          </a:bodyPr>
          <a:lstStyle/>
          <a:p>
            <a:r>
              <a:rPr lang="de-DE" dirty="0" smtClean="0"/>
              <a:t>Wenn Alles gut geklappt hat,  kann man sich mit dem </a:t>
            </a:r>
            <a:r>
              <a:rPr lang="de-DE" dirty="0" smtClean="0"/>
              <a:t>Hündinnenbesitzer</a:t>
            </a:r>
            <a:r>
              <a:rPr lang="de-DE" dirty="0" smtClean="0"/>
              <a:t>  über einen  schönen Wurf freuen</a:t>
            </a:r>
            <a:endParaRPr lang="de-DE" dirty="0"/>
          </a:p>
        </p:txBody>
      </p:sp>
      <p:pic>
        <p:nvPicPr>
          <p:cNvPr id="6" name="Bildplatzhalter 5" descr="DSCF0710.JPG"/>
          <p:cNvPicPr>
            <a:picLocks noGrp="1" noChangeAspect="1"/>
          </p:cNvPicPr>
          <p:nvPr>
            <p:ph type="pic" idx="1"/>
          </p:nvPr>
        </p:nvPicPr>
        <p:blipFill>
          <a:blip r:embed="rId2" cstate="print"/>
          <a:srcRect/>
          <a:stretch>
            <a:fillRect/>
          </a:stretch>
        </p:blipFill>
        <p:spPr/>
      </p:pic>
      <p:sp>
        <p:nvSpPr>
          <p:cNvPr id="4" name="Textplatzhalter 3"/>
          <p:cNvSpPr>
            <a:spLocks noGrp="1"/>
          </p:cNvSpPr>
          <p:nvPr>
            <p:ph type="body" sz="half" idx="2"/>
          </p:nvPr>
        </p:nvSpPr>
        <p:spPr>
          <a:xfrm>
            <a:off x="1792288" y="6093296"/>
            <a:ext cx="5486400" cy="78904"/>
          </a:xfrm>
        </p:spPr>
        <p:txBody>
          <a:bodyPr>
            <a:normAutofit fontScale="25000" lnSpcReduction="20000"/>
          </a:bodyPr>
          <a:lstStyle/>
          <a:p>
            <a:endParaRPr lang="de-DE" dirty="0"/>
          </a:p>
        </p:txBody>
      </p:sp>
      <p:sp>
        <p:nvSpPr>
          <p:cNvPr id="5" name="Fußzeilenplatzhalter 4"/>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Entstehung der Harn- und Geschlechtsorgane</a:t>
            </a:r>
            <a:endParaRPr lang="de-DE" dirty="0"/>
          </a:p>
        </p:txBody>
      </p:sp>
      <p:pic>
        <p:nvPicPr>
          <p:cNvPr id="5" name="Inhaltsplatzhalter 4" descr="PIC_0544.JPG"/>
          <p:cNvPicPr>
            <a:picLocks noGrp="1" noChangeAspect="1"/>
          </p:cNvPicPr>
          <p:nvPr>
            <p:ph idx="1"/>
          </p:nvPr>
        </p:nvPicPr>
        <p:blipFill>
          <a:blip r:embed="rId2" cstate="print"/>
          <a:srcRect l="9844" r="6032"/>
          <a:stretch>
            <a:fillRect/>
          </a:stretch>
        </p:blipFill>
        <p:spPr>
          <a:xfrm>
            <a:off x="611560" y="1556792"/>
            <a:ext cx="6768752"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Vielen Dank für ihre Aufmerksamkeit</a:t>
            </a:r>
            <a:endParaRPr lang="de-DE" dirty="0"/>
          </a:p>
        </p:txBody>
      </p:sp>
      <p:pic>
        <p:nvPicPr>
          <p:cNvPr id="5" name="Inhaltsplatzhalter 4" descr="PIC_0549.JPG"/>
          <p:cNvPicPr>
            <a:picLocks noGrp="1" noChangeAspect="1"/>
          </p:cNvPicPr>
          <p:nvPr>
            <p:ph idx="1"/>
          </p:nvPr>
        </p:nvPicPr>
        <p:blipFill>
          <a:blip r:embed="rId2" cstate="print"/>
          <a:srcRect l="6148" r="25837"/>
          <a:stretch>
            <a:fillRect/>
          </a:stretch>
        </p:blipFill>
        <p:spPr>
          <a:xfrm>
            <a:off x="1979712" y="1484784"/>
            <a:ext cx="5472608" cy="4525963"/>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Müllergang und Sinus </a:t>
            </a:r>
            <a:r>
              <a:rPr lang="de-DE" dirty="0" smtClean="0"/>
              <a:t>urogenitalis</a:t>
            </a:r>
            <a:endParaRPr lang="de-DE" dirty="0"/>
          </a:p>
        </p:txBody>
      </p:sp>
      <p:pic>
        <p:nvPicPr>
          <p:cNvPr id="5" name="Inhaltsplatzhalter 4" descr="PIC_0545.JPG"/>
          <p:cNvPicPr>
            <a:picLocks noGrp="1" noChangeAspect="1"/>
          </p:cNvPicPr>
          <p:nvPr>
            <p:ph idx="1"/>
          </p:nvPr>
        </p:nvPicPr>
        <p:blipFill>
          <a:blip r:embed="rId2" cstate="print"/>
          <a:srcRect l="7043" r="14203" b="3908"/>
          <a:stretch>
            <a:fillRect/>
          </a:stretch>
        </p:blipFill>
        <p:spPr>
          <a:xfrm>
            <a:off x="1115616" y="1600200"/>
            <a:ext cx="6336704" cy="4349080"/>
          </a:xfrm>
        </p:spPr>
      </p:pic>
      <p:sp>
        <p:nvSpPr>
          <p:cNvPr id="4" name="Fußzeilenplatzhalter 3"/>
          <p:cNvSpPr>
            <a:spLocks noGrp="1"/>
          </p:cNvSpPr>
          <p:nvPr>
            <p:ph type="ftr" sz="quarter" idx="11"/>
          </p:nvPr>
        </p:nvSpPr>
        <p:spPr/>
        <p:txBody>
          <a:bodyPr/>
          <a:lstStyle/>
          <a:p>
            <a:r>
              <a:rPr lang="de-DE" dirty="0" smtClean="0"/>
              <a:t>Dr. Hans Arenhoevel</a:t>
            </a:r>
            <a:endParaRPr lang="de-DE"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1272</Words>
  <Application>Microsoft Office PowerPoint</Application>
  <PresentationFormat>Bildschirmpräsentation (4:3)</PresentationFormat>
  <Paragraphs>260</Paragraphs>
  <Slides>80</Slides>
  <Notes>0</Notes>
  <HiddenSlides>0</HiddenSlides>
  <MMClips>0</MMClips>
  <ScaleCrop>false</ScaleCrop>
  <HeadingPairs>
    <vt:vector size="4" baseType="variant">
      <vt:variant>
        <vt:lpstr>Design</vt:lpstr>
      </vt:variant>
      <vt:variant>
        <vt:i4>1</vt:i4>
      </vt:variant>
      <vt:variant>
        <vt:lpstr>Folientitel</vt:lpstr>
      </vt:variant>
      <vt:variant>
        <vt:i4>80</vt:i4>
      </vt:variant>
    </vt:vector>
  </HeadingPairs>
  <TitlesOfParts>
    <vt:vector size="81" baseType="lpstr">
      <vt:lpstr>Larissa-Design</vt:lpstr>
      <vt:lpstr>Vortrag „ Der Deckrüde“ auf der Tagung für Zuchtwarte und Züchter am 18.11. 2018 in Sülstorf </vt:lpstr>
      <vt:lpstr>Der Deckrüde</vt:lpstr>
      <vt:lpstr>  Ab  01.01. 2019 müssen im PSK  vor dem Deckeinsatz eines inländischen  Rüden folgende Mindestanforderungen erfüllt sein:  Gesundheitsvoraussetzungen   Für RS, S und Dt. Pinscher  HD A oder B -    damit gilt  ab HD C  Zuchtverbot, Augen Test, DNA-Profil Für Deutsche Pinscher zusätzlich noch Dilute-Test Für  Zwergschnauzer Augen-Test, DNA-Profil, Gentest MAC und  Gentest PRA B Für Affenpinscher und Zwergpinscher nur Augen-Test und DNA-Profil  Für ausländische Rüden gelten die Bestimmungen erst  ab dem 01.01. 2020   Phänotypbestimmung im Rahmen einer Zuchtzulassungsprüfung Eine Ausstellungsbeurteilung  mindestens mit der Formwertnote „ sehr gut „ im zuchtfähigem  Alter durch einen PSK-Zuchtrichter Verhaltensbeurteilung im Rahmen einer Zuchtzulassungsprüfung oder eine bestandene BH/VT Prüfung oder ein bestandener Wesenstest PSK-Ahnentafel für Rüden, die in Deutschland stehen.  Für Rüden, die  im Ausland stehen, gelten die Bestimmungen  des Heimatlandes. Sie müssen FCI- anerkannte Ahnentafeln haben.  Die Zuchtzulassung ist zu widerrufen , wenn bei den Nachkommen eine besondere Häufung erbliche  Defekte oder der Hund selbst zuchtrelevante Krankheiten oder Aggressivität aufweist.    </vt:lpstr>
      <vt:lpstr>ZZL ab 01.01. 2019</vt:lpstr>
      <vt:lpstr>ZZL ab 01.01. 2020</vt:lpstr>
      <vt:lpstr>Zusätzlich empfohlene  Untersuchungen</vt:lpstr>
      <vt:lpstr>Die embryonale Entwicklung der Geschlechtsorgane bei Rüden</vt:lpstr>
      <vt:lpstr>Entstehung der Harn- und Geschlechtsorgane</vt:lpstr>
      <vt:lpstr>Müllergang und Sinus urogenitalis</vt:lpstr>
      <vt:lpstr>Sinus urogenitalis, Urnierengang und Müllerscher Gang</vt:lpstr>
      <vt:lpstr>Durch das Antimüller-Hormon, das in den Hoden produziert wird, bildet sich der „weibliche“  Müllergang  zurück </vt:lpstr>
      <vt:lpstr>Keimdrüsenanlage bei der Hündin,  Müllerscher Gang </vt:lpstr>
      <vt:lpstr>Urnierengang ( Wolfscher Gang ) und Müllerscher Gang</vt:lpstr>
      <vt:lpstr>Müllerscher und Wolfscher Gang</vt:lpstr>
      <vt:lpstr>Abstieg der Hoden</vt:lpstr>
      <vt:lpstr>Abstieg des Hoden</vt:lpstr>
      <vt:lpstr>Harn- und Geschlechtsorgane des Rüden</vt:lpstr>
      <vt:lpstr>Aufbau des Hoden : 1 Hodenhaut, 2. Zwischenhaut, 3. Hodenläppchen, 4. Zwischenspalt,  5. gewundene Samenkanälchen, 6. gerade Samenkanälchen, 7. Hodennetz, 8. Samengang,  9. Nebenhodengang, 10. Anfang des Samenganges </vt:lpstr>
      <vt:lpstr>Hodengröße </vt:lpstr>
      <vt:lpstr>Linksseitiger abdomineller Kryptorchismus </vt:lpstr>
      <vt:lpstr>   Kryptorchismus</vt:lpstr>
      <vt:lpstr>Folgen des Kryptorchismus</vt:lpstr>
      <vt:lpstr>Erkrankungen der Hoden</vt:lpstr>
      <vt:lpstr>Hodentumore</vt:lpstr>
      <vt:lpstr>Folgen der Hodentumoren sind Feminisierung  Unfruchtbarkeit  Prostataerkrankungen Haarlosigkeit . Metastasierungen und infiltratives Wachstum sind sehr selten.  In der Regel ist eine Kastration angeraten</vt:lpstr>
      <vt:lpstr>Erkrankungen des Skrotums</vt:lpstr>
      <vt:lpstr>Kastration</vt:lpstr>
      <vt:lpstr>Steuerung  der Sexualhormonproduktion beim Rüden</vt:lpstr>
      <vt:lpstr>Eine Kastration kann durch eine operative Entfernung der Hoden oder durch die Injektion bzw. Implantation eines die Hormonproduktion des Hodens herabsetzendes Medikament bewirkt.</vt:lpstr>
      <vt:lpstr>Gründe für eine Kastration:  Erkrankung der Hoden  kryptorchider Hoden  extremes Sexualverhalten  Unterdrückung des normalen Sexualverhaltens</vt:lpstr>
      <vt:lpstr>Durch die Implantation eines Kastrationchips mit dem GnRH-Analogon Deslorelin  ( Suprelorin) kann eine mehrmonatige sexuelle Ruhigstellung  und damit  eine Unfruchtbarkeit erreicht werden.</vt:lpstr>
      <vt:lpstr>Sexualhormonblutspiegel</vt:lpstr>
      <vt:lpstr>Sexualhormonfunktionsprüfung</vt:lpstr>
      <vt:lpstr>Sexualhormonfunktionsprüfung</vt:lpstr>
      <vt:lpstr>Sexualhormonfunktionsprüfung</vt:lpstr>
      <vt:lpstr>Anatomie des Hundepenis</vt:lpstr>
      <vt:lpstr>Erkrankungen des Penis</vt:lpstr>
      <vt:lpstr>Folie 38</vt:lpstr>
      <vt:lpstr>Folie 39</vt:lpstr>
      <vt:lpstr>Erkrankungen der Prostata</vt:lpstr>
      <vt:lpstr>Samenanhangsdrüsen</vt:lpstr>
      <vt:lpstr>Deckakt</vt:lpstr>
      <vt:lpstr>Es ist vorteilhaft junge -besonders virginelle -Hündinnen mit erfahrenen Rüden  und junge Rüden mit erfahrenen Hündinnen zu verpaaren</vt:lpstr>
      <vt:lpstr>Der Rüde kontrolliert meistens zunächst am Geruch des Urins der Hündin deren  Zyklusstand.  </vt:lpstr>
      <vt:lpstr>Kontrolle der Vulva durch den Rüden</vt:lpstr>
      <vt:lpstr>Die Hündin hebt die Rute und zieht die Vulva hoch</vt:lpstr>
      <vt:lpstr>Der Rüde steigt auf, zieht die Hündin zu sich ran , dringt mit dem Penis in die Scheide ein und beginnt mit den Friktionsbewegungen. </vt:lpstr>
      <vt:lpstr>Position der Penisspitze in der Scheide während des Deckaktes zum Zeitpunkt des Hängens</vt:lpstr>
      <vt:lpstr>Das „Hängen“ dauert in der Regel 10  bis 30 Minuten. Es kann allerdings auch bis zu einer Stunde oder auch nur 3 bis 4 Minuten  dauern. Da die Ejakulation der spermienreichen Fraktion direkt nach den ersten Friktionsbewegungen einsetzt, sind normale Konzeptionsraten auch dann möglich, wenn das Phänomen des „Hängens“ überhaupt nicht eintritt. </vt:lpstr>
      <vt:lpstr>Der Rüde ist abgestiegen</vt:lpstr>
      <vt:lpstr>Beide Hunde stehen jetzt mit den Hinterteilen  aneinander</vt:lpstr>
      <vt:lpstr>Die Hunde hängen zusammen</vt:lpstr>
      <vt:lpstr>Die Hündin macht einen gelassenen Eindruck </vt:lpstr>
      <vt:lpstr>Bild kurz vor dem Lösen</vt:lpstr>
      <vt:lpstr>Penis nach dem Deckakt</vt:lpstr>
      <vt:lpstr>Im PSK kann eine Erlaubnis zur künstlichen Besamung  nur durch den Hauptzuchtbeauftragten erteilt werden. Eine künstliche Besamung darf nur durchgeführt werden, wenn der Rüde nachweislich bereits auf natürliche Art gedeckt hat. Die Hündinnen müssen mindestens einmal auf natürlichem Wege belegt worden sein und geworfen haben.  </vt:lpstr>
      <vt:lpstr>Geräte für die künstliche Besamung</vt:lpstr>
      <vt:lpstr>Massage des Penis in der Vorhaut</vt:lpstr>
      <vt:lpstr>                          Manuelle Absamung </vt:lpstr>
      <vt:lpstr>Manuelle Absamung: Penis nach hinten verlagert</vt:lpstr>
      <vt:lpstr>Auffangen des Ejakulates bei nach hinten umgelagerten Penis</vt:lpstr>
      <vt:lpstr>Vorschieben des Katheters unter endoskopischer Kontrolle</vt:lpstr>
      <vt:lpstr>Hochhalten der Hündin nach der Künstlichen Besamung</vt:lpstr>
      <vt:lpstr>Anatomie des Spermiums</vt:lpstr>
      <vt:lpstr>Spermiemenge und Spermienqualität</vt:lpstr>
      <vt:lpstr>Spermauntersuchung</vt:lpstr>
      <vt:lpstr>Nur die trübe mittlere Fraktion ist spermienhaltig </vt:lpstr>
      <vt:lpstr>Das Ejakulat</vt:lpstr>
      <vt:lpstr>Ejakulatmenge  ca. 6 ml</vt:lpstr>
      <vt:lpstr>Spermamenge</vt:lpstr>
      <vt:lpstr>Die Anzahl  der Spermien </vt:lpstr>
      <vt:lpstr>Mißbildungen bei Spermien</vt:lpstr>
      <vt:lpstr>   Folgende Probleme können  beim Deckakt auftreten: Der Rüde will die Hündin nicht decken oder er kann den Penis nicht einführen.  Als Ursachen kommen in Frage:  mangelnde Libido des Rüden Erkrankung des Rüden  Störungen beim Deckakt falscher Deckzeitpunkt Enge des Scheideneingangs inadäquate Aggression der Hündin sehr starker Größenunterschied zwischen Rüde und Hündin  </vt:lpstr>
      <vt:lpstr>Auf den Schleimhäuten des Penis und der Scheide findet  sich eine hohe Zahl Bakterien einer natürlichen  Keimflora. Nur beim Auftreten von klinischen Symptomen wie eitriger Ausfluss, Juckreiz und Entzündungszeichen ist eine Behandlung mit  Antibiotika sinnvoll. Die routinemäßige Antibiotika- Behandlung der Hündinnen vor und nach der Geburt und der Rüden vor dem Decken  wird nicht angeraten.  </vt:lpstr>
      <vt:lpstr>Spezielle Genitalinfektionen beim Hund werden durch das  Canine Herpesvirus und durch  Brucellosekeime  verursacht. </vt:lpstr>
      <vt:lpstr>Brucellose ist eine bakterielle Infektion , die Hodenentzündungen und Aborte verursacht. Sie wird beim Deckakt und durch infizierte abortierte Foeten , Eihäute und Scheidenausfluß übertragen. Betroffene Rüden können unfruchtbar werden.  In den letzten Jahren sind in Deutschland keine Brucellen  mehr nachgewiesen worden. Es besteht jedoch die Gefahr, dass diese Infektionskrankheit  durch ausländische Hunde oder andere Vektoren wieder eingeschleppt wird.</vt:lpstr>
      <vt:lpstr>Die Infektion mit dem  caninen Herpesvirus verursacht Todesfälle bei Welpen im Alter von 1-3 Wochen.   Klinische Symptome bei erwachsenen Hunde sind unauffällig.   Das Virus wird übertragen durch Sekrete aus der Vagina , Blase und Nase.  Auch eine intrauterine transplazentare Infektion ist möglich. Eine vorbeugende Impfung der Zuchthündinnen während der Läufigkeit und in den letzten 7-10 Tagen vor dem errechneten Wurftermin ist sinnvoll.</vt:lpstr>
      <vt:lpstr>Leerbleiben der Hündin nach erfolgtem Deckakt  Als Ursachen kommen in Frage:  Bei der Hündin: falscher Deckzeitpunkt Unfruchtbarkeit der Hündin  Beim Rüden : mangelnde oder keine Spermien imEjakulat mangelnde Vorwärtsbeweglichkeit der Spermien hoher Anteil an missgebildeten Spermien</vt:lpstr>
      <vt:lpstr>Wenn Alles gut geklappt hat,  kann man sich mit dem Hündinnenbesitzer  über einen  schönen Wurf freuen</vt:lpstr>
      <vt:lpstr>Vielen Dank für ihre Aufmerksamkeit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Deckrüde</dc:title>
  <dc:creator>Hans Arenhoevel</dc:creator>
  <cp:lastModifiedBy>Hans Arenhoevel</cp:lastModifiedBy>
  <cp:revision>93</cp:revision>
  <dcterms:created xsi:type="dcterms:W3CDTF">2010-12-02T19:19:25Z</dcterms:created>
  <dcterms:modified xsi:type="dcterms:W3CDTF">2018-11-17T23:55:12Z</dcterms:modified>
</cp:coreProperties>
</file>